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83"/>
  </p:notesMasterIdLst>
  <p:handoutMasterIdLst>
    <p:handoutMasterId r:id="rId84"/>
  </p:handoutMasterIdLst>
  <p:sldIdLst>
    <p:sldId id="485" r:id="rId2"/>
    <p:sldId id="257" r:id="rId3"/>
    <p:sldId id="335" r:id="rId4"/>
    <p:sldId id="258" r:id="rId5"/>
    <p:sldId id="259" r:id="rId6"/>
    <p:sldId id="260" r:id="rId7"/>
    <p:sldId id="261" r:id="rId8"/>
    <p:sldId id="496" r:id="rId9"/>
    <p:sldId id="262" r:id="rId10"/>
    <p:sldId id="263" r:id="rId11"/>
    <p:sldId id="264" r:id="rId12"/>
    <p:sldId id="265" r:id="rId13"/>
    <p:sldId id="356" r:id="rId14"/>
    <p:sldId id="330" r:id="rId15"/>
    <p:sldId id="491" r:id="rId16"/>
    <p:sldId id="486" r:id="rId17"/>
    <p:sldId id="361" r:id="rId18"/>
    <p:sldId id="268" r:id="rId19"/>
    <p:sldId id="269" r:id="rId20"/>
    <p:sldId id="270" r:id="rId21"/>
    <p:sldId id="271" r:id="rId22"/>
    <p:sldId id="362" r:id="rId23"/>
    <p:sldId id="272" r:id="rId24"/>
    <p:sldId id="273" r:id="rId25"/>
    <p:sldId id="363" r:id="rId26"/>
    <p:sldId id="343" r:id="rId27"/>
    <p:sldId id="364" r:id="rId28"/>
    <p:sldId id="365" r:id="rId29"/>
    <p:sldId id="366" r:id="rId30"/>
    <p:sldId id="367" r:id="rId31"/>
    <p:sldId id="368" r:id="rId32"/>
    <p:sldId id="369" r:id="rId33"/>
    <p:sldId id="370" r:id="rId34"/>
    <p:sldId id="274" r:id="rId35"/>
    <p:sldId id="275" r:id="rId36"/>
    <p:sldId id="276" r:id="rId37"/>
    <p:sldId id="277" r:id="rId38"/>
    <p:sldId id="278" r:id="rId39"/>
    <p:sldId id="279" r:id="rId40"/>
    <p:sldId id="280" r:id="rId41"/>
    <p:sldId id="281" r:id="rId42"/>
    <p:sldId id="282" r:id="rId43"/>
    <p:sldId id="283" r:id="rId44"/>
    <p:sldId id="284" r:id="rId45"/>
    <p:sldId id="285" r:id="rId46"/>
    <p:sldId id="372" r:id="rId47"/>
    <p:sldId id="286" r:id="rId48"/>
    <p:sldId id="287" r:id="rId49"/>
    <p:sldId id="373" r:id="rId50"/>
    <p:sldId id="374" r:id="rId51"/>
    <p:sldId id="376" r:id="rId52"/>
    <p:sldId id="487" r:id="rId53"/>
    <p:sldId id="488" r:id="rId54"/>
    <p:sldId id="288" r:id="rId55"/>
    <p:sldId id="289" r:id="rId56"/>
    <p:sldId id="290" r:id="rId57"/>
    <p:sldId id="291" r:id="rId58"/>
    <p:sldId id="292" r:id="rId59"/>
    <p:sldId id="293" r:id="rId60"/>
    <p:sldId id="489" r:id="rId61"/>
    <p:sldId id="295" r:id="rId62"/>
    <p:sldId id="492" r:id="rId63"/>
    <p:sldId id="300" r:id="rId64"/>
    <p:sldId id="303" r:id="rId65"/>
    <p:sldId id="304" r:id="rId66"/>
    <p:sldId id="305" r:id="rId67"/>
    <p:sldId id="306" r:id="rId68"/>
    <p:sldId id="308" r:id="rId69"/>
    <p:sldId id="312" r:id="rId70"/>
    <p:sldId id="314" r:id="rId71"/>
    <p:sldId id="318" r:id="rId72"/>
    <p:sldId id="320" r:id="rId73"/>
    <p:sldId id="402" r:id="rId74"/>
    <p:sldId id="329" r:id="rId75"/>
    <p:sldId id="404" r:id="rId76"/>
    <p:sldId id="405" r:id="rId77"/>
    <p:sldId id="407" r:id="rId78"/>
    <p:sldId id="493" r:id="rId79"/>
    <p:sldId id="494" r:id="rId80"/>
    <p:sldId id="331" r:id="rId81"/>
    <p:sldId id="495" r:id="rId82"/>
  </p:sldIdLst>
  <p:sldSz cx="9144000" cy="6858000" type="screen4x3"/>
  <p:notesSz cx="6699250" cy="9836150"/>
  <p:custDataLst>
    <p:tags r:id="rId85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BEF934-810D-41A3-A375-7A8A0B6193E4}">
          <p14:sldIdLst>
            <p14:sldId id="485"/>
            <p14:sldId id="257"/>
            <p14:sldId id="335"/>
            <p14:sldId id="258"/>
            <p14:sldId id="259"/>
            <p14:sldId id="260"/>
            <p14:sldId id="261"/>
            <p14:sldId id="496"/>
            <p14:sldId id="262"/>
            <p14:sldId id="263"/>
            <p14:sldId id="264"/>
            <p14:sldId id="265"/>
            <p14:sldId id="356"/>
            <p14:sldId id="330"/>
            <p14:sldId id="491"/>
            <p14:sldId id="486"/>
            <p14:sldId id="361"/>
            <p14:sldId id="268"/>
            <p14:sldId id="269"/>
            <p14:sldId id="270"/>
            <p14:sldId id="271"/>
            <p14:sldId id="362"/>
            <p14:sldId id="272"/>
            <p14:sldId id="273"/>
            <p14:sldId id="363"/>
            <p14:sldId id="343"/>
            <p14:sldId id="364"/>
            <p14:sldId id="365"/>
            <p14:sldId id="366"/>
            <p14:sldId id="367"/>
            <p14:sldId id="368"/>
            <p14:sldId id="369"/>
            <p14:sldId id="370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372"/>
            <p14:sldId id="286"/>
            <p14:sldId id="287"/>
            <p14:sldId id="373"/>
            <p14:sldId id="374"/>
            <p14:sldId id="376"/>
            <p14:sldId id="487"/>
            <p14:sldId id="488"/>
            <p14:sldId id="288"/>
            <p14:sldId id="289"/>
            <p14:sldId id="290"/>
            <p14:sldId id="291"/>
            <p14:sldId id="292"/>
            <p14:sldId id="293"/>
            <p14:sldId id="489"/>
            <p14:sldId id="295"/>
            <p14:sldId id="492"/>
            <p14:sldId id="300"/>
            <p14:sldId id="303"/>
            <p14:sldId id="304"/>
            <p14:sldId id="305"/>
            <p14:sldId id="306"/>
            <p14:sldId id="308"/>
            <p14:sldId id="312"/>
            <p14:sldId id="314"/>
            <p14:sldId id="318"/>
            <p14:sldId id="320"/>
            <p14:sldId id="402"/>
            <p14:sldId id="329"/>
            <p14:sldId id="404"/>
            <p14:sldId id="405"/>
            <p14:sldId id="407"/>
            <p14:sldId id="493"/>
            <p14:sldId id="494"/>
            <p14:sldId id="331"/>
            <p14:sldId id="4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79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88"/>
    <p:restoredTop sz="96327" autoAdjust="0"/>
  </p:normalViewPr>
  <p:slideViewPr>
    <p:cSldViewPr snapToGrid="0">
      <p:cViewPr varScale="1">
        <p:scale>
          <a:sx n="142" d="100"/>
          <a:sy n="142" d="100"/>
        </p:scale>
        <p:origin x="616" y="176"/>
      </p:cViewPr>
      <p:guideLst>
        <p:guide orient="horz" pos="4319"/>
        <p:guide pos="213"/>
        <p:guide pos="5565"/>
      </p:guideLst>
    </p:cSldViewPr>
  </p:slideViewPr>
  <p:outlineViewPr>
    <p:cViewPr>
      <p:scale>
        <a:sx n="33" d="100"/>
        <a:sy n="33" d="100"/>
      </p:scale>
      <p:origin x="0" y="-3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40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handoutMaster" Target="handoutMasters/handoutMaster1.xml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tags" Target="tags/tag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notesMaster" Target="notesMasters/notesMaster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6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6" y="9323388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1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90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4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4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4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9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endParaRPr lang="en-GB" dirty="0">
              <a:cs typeface="+mn-cs"/>
            </a:endParaRP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990587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438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0970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563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05365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Shape 31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Shape 3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1459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4962282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Shape 3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Shape 3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173971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Shape 44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Shape 44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4780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07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7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0150" y="3309257"/>
            <a:ext cx="6600825" cy="3135086"/>
          </a:xfrm>
        </p:spPr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4120677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Shape 5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Shape 5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237326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Shape 5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Shape 51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26308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Shape 5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Shape 52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57355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0150" y="3309257"/>
            <a:ext cx="6600825" cy="3135086"/>
          </a:xfrm>
        </p:spPr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2068255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0150" y="3309257"/>
            <a:ext cx="6600825" cy="3135086"/>
          </a:xfrm>
        </p:spPr>
        <p:txBody>
          <a:bodyPr/>
          <a:lstStyle/>
          <a:p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9987445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09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099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0150" y="3309257"/>
            <a:ext cx="6600825" cy="3135086"/>
          </a:xfrm>
        </p:spPr>
        <p:txBody>
          <a:bodyPr/>
          <a:lstStyle/>
          <a:p>
            <a:endParaRPr lang="en-US" b="0" dirty="0"/>
          </a:p>
        </p:txBody>
      </p:sp>
    </p:spTree>
    <p:extLst>
      <p:ext uri="{BB962C8B-B14F-4D97-AF65-F5344CB8AC3E}">
        <p14:creationId xmlns:p14="http://schemas.microsoft.com/office/powerpoint/2010/main" val="6377976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140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0150" y="3309257"/>
            <a:ext cx="6600825" cy="3135086"/>
          </a:xfrm>
        </p:spPr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31281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8483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1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60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0150" y="3309257"/>
            <a:ext cx="6600825" cy="313508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049424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1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18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0150" y="3309257"/>
            <a:ext cx="6600825" cy="313508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87633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34081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7520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201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0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0150" y="3309257"/>
            <a:ext cx="6600825" cy="3135086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99718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Shape 53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Shape 5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161892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Shape 56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5" name="Shape 5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265707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Shape 58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Shape 58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09755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Shape 60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Shape 6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3828259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Shape 63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Shape 63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83701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Shape 6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1" name="Shape 6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48391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Shape 70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Shape 7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99990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Shape 74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Shape 74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425975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Shape 78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1" name="Shape 7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10867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741533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Shape 82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1" name="Shape 82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626299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" name="Shape 8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1" name="Shape 8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14376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Shape 9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2" name="Shape 9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45132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1734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59105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>
              <a:solidFill>
                <a:schemeClr val="tx1"/>
              </a:solidFill>
              <a:effectLst/>
              <a:latin typeface="Arial" charset="0"/>
              <a:ea typeface="ＭＳ Ｐゴシック" charset="0"/>
              <a:cs typeface="Arial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07365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234451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359523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endParaRPr lang="en-US"/>
          </a:p>
        </p:txBody>
      </p:sp>
      <p:sp>
        <p:nvSpPr>
          <p:cNvPr id="2283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2283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200150" y="3309257"/>
            <a:ext cx="6600825" cy="3135086"/>
          </a:xfrm>
        </p:spPr>
        <p:txBody>
          <a:bodyPr/>
          <a:lstStyle/>
          <a:p>
            <a:endParaRPr lang="en-US" b="0" i="1" u="sng" dirty="0">
              <a:latin typeface="Times New Roman" charset="0"/>
              <a:ea typeface="Times New Roman" charset="0"/>
              <a:cs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192052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Shape 94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Shape 9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81883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3310721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0" name="Shape 96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1" name="Shape 96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726667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Shape 97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Shape 9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857811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Shape 100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Shape 10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19678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" name="Shape 102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5" name="Shape 102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43912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Shape 1048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9" name="Shape 10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69517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Shape 107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1" name="Shape 10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6352797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Shape 1091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2" name="Shape 109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3544257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Shape 1104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5" name="Shape 11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70202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Shape 1117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Shape 111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841782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6" name="Shape 117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7" name="Shape 117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54475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8635668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Shape 119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Shape 1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587879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5" name="Shape 120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6" name="Shape 120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89774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Shape 121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2" name="Shape 12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64853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Shape 126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0" name="Shape 127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69783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Shape 139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1" name="Shape 13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38759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Shape 15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Shape 15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3338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0" name="Shape 1650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1" name="Shape 16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702003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6" name="Shape 1766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7" name="Shape 176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6364272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5" name="Shape 181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6" name="Shape 181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413748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3669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9711169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8586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64146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5440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Shape 16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Shape 1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274068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940563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cipsm\Catedra\Logo CS\A&amp;C-logo-RO-gradient.png">
            <a:extLst>
              <a:ext uri="{FF2B5EF4-FFF2-40B4-BE49-F238E27FC236}">
                <a16:creationId xmlns:a16="http://schemas.microsoft.com/office/drawing/2014/main" id="{9B7288B3-909B-4A56-B161-6F6510261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692651"/>
            <a:ext cx="26003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D:\cipsm\Catedra\Logo CS\logo_upb_small.png">
            <a:extLst>
              <a:ext uri="{FF2B5EF4-FFF2-40B4-BE49-F238E27FC236}">
                <a16:creationId xmlns:a16="http://schemas.microsoft.com/office/drawing/2014/main" id="{49294E9D-0F88-479C-A040-55E58B694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8" y="42863"/>
            <a:ext cx="1265237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6058A1-5982-4551-B52D-9C5348179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/>
              <a:t>Ciprian Dobre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CSE 461 University of Washington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A9478-788D-42C7-BC35-88005760C6DD}" type="slidenum">
              <a:rPr lang="en-US" smtClean="0"/>
              <a:t>‹#›</a:t>
            </a:fld>
            <a:endParaRPr lang="en-US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/>
          </p:nvPr>
        </p:nvSpPr>
        <p:spPr>
          <a:xfrm>
            <a:off x="228600" y="1397000"/>
            <a:ext cx="5715000" cy="477520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302167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593367"/>
            <a:ext cx="8520600" cy="763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6217621"/>
            <a:ext cx="548700" cy="52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fld id="{00000000-1234-1234-1234-123412341234}" type="slidenum">
              <a:rPr lang="en" smtClean="0"/>
              <a:pPr>
                <a:spcBef>
                  <a:spcPts val="0"/>
                </a:spcBef>
              </a:pPr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4094209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2600"/>
            </a:lvl1pPr>
            <a:lvl2pPr>
              <a:defRPr sz="2600"/>
            </a:lvl2pPr>
            <a:lvl3pPr>
              <a:defRPr sz="2600"/>
            </a:lvl3pPr>
            <a:lvl4pPr>
              <a:defRPr sz="2600"/>
            </a:lvl4pPr>
            <a:lvl5pPr>
              <a:defRPr sz="26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E6AAB37-D57B-5349-8A73-F9D93383FA9F}" type="datetime1">
              <a:rPr lang="en-US" smtClean="0"/>
              <a:t>1/10/20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9111C5-E04E-4942-8174-12BB645D56A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Title Placeholder 1"/>
          <p:cNvSpPr>
            <a:spLocks noGrp="1"/>
          </p:cNvSpPr>
          <p:nvPr>
            <p:ph type="title"/>
          </p:nvPr>
        </p:nvSpPr>
        <p:spPr bwMode="auto">
          <a:xfrm>
            <a:off x="152400" y="152400"/>
            <a:ext cx="8763000" cy="106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80000"/>
              </a:lnSpc>
              <a:defRPr sz="4000" spc="-100"/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52400" y="1295400"/>
            <a:ext cx="8763000" cy="0"/>
          </a:xfrm>
          <a:prstGeom prst="line">
            <a:avLst/>
          </a:prstGeom>
          <a:ln>
            <a:solidFill>
              <a:srgbClr val="FF660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211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de-DE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de-DE" altLang="en-US" dirty="0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" descr="D:\cipsm\Catedra\Logo CS\logo_upb_small.png">
            <a:extLst>
              <a:ext uri="{FF2B5EF4-FFF2-40B4-BE49-F238E27FC236}">
                <a16:creationId xmlns:a16="http://schemas.microsoft.com/office/drawing/2014/main" id="{20CAB226-3914-49D2-99AC-E2E2AE63D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3338"/>
            <a:ext cx="682625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4AA22-7653-4814-8B8D-FDB5FE019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00192"/>
            <a:ext cx="3086100" cy="4109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o-RO" dirty="0"/>
              <a:t>Ciprian Dobre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  <p:sldLayoutId id="2147483988" r:id="rId12"/>
    <p:sldLayoutId id="2147483990" r:id="rId13"/>
    <p:sldLayoutId id="2147483991" r:id="rId14"/>
  </p:sldLayoutIdLst>
  <p:hf sldNum="0"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7" Type="http://schemas.openxmlformats.org/officeDocument/2006/relationships/image" Target="../media/image11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4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4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tiff"/><Relationship Id="rId4" Type="http://schemas.openxmlformats.org/officeDocument/2006/relationships/image" Target="../media/image14.tiff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4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717" y="1877167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en-US" altLang="en-US" sz="3200" dirty="0" err="1">
                <a:ea typeface="ＭＳ Ｐゴシック" panose="020B0600070205080204" pitchFamily="34" charset="-128"/>
              </a:rPr>
              <a:t>Algoritmi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Paraleli</a:t>
            </a:r>
            <a:r>
              <a:rPr lang="ro-RO" altLang="en-US" sz="3200" dirty="0">
                <a:ea typeface="ＭＳ Ｐゴシック" panose="020B0600070205080204" pitchFamily="34" charset="-128"/>
              </a:rPr>
              <a:t> și Distribuiți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en-US" sz="3200" dirty="0" err="1"/>
              <a:t>Algoritmi</a:t>
            </a:r>
            <a:r>
              <a:rPr lang="en-US" sz="3200" dirty="0"/>
              <a:t> peer-to-peer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058" y="3010793"/>
            <a:ext cx="56070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800" b="1" dirty="0">
                <a:solidFill>
                  <a:schemeClr val="bg1"/>
                </a:solidFill>
              </a:rPr>
              <a:t>Prof. </a:t>
            </a:r>
            <a:r>
              <a:rPr lang="en-US" altLang="en-US" sz="2800" b="1" dirty="0">
                <a:solidFill>
                  <a:schemeClr val="bg1"/>
                </a:solidFill>
              </a:rPr>
              <a:t>Ciprian Dobre</a:t>
            </a:r>
          </a:p>
          <a:p>
            <a:pPr algn="r" eaLnBrk="1" hangingPunct="1"/>
            <a:r>
              <a:rPr lang="en-US" altLang="en-US" sz="2400" dirty="0">
                <a:solidFill>
                  <a:schemeClr val="bg1"/>
                </a:solidFill>
              </a:rPr>
              <a:t>ciprian.dobre</a:t>
            </a:r>
            <a:r>
              <a:rPr lang="ro-RO" altLang="en-US" sz="2400" dirty="0">
                <a:solidFill>
                  <a:schemeClr val="bg1"/>
                </a:solidFill>
              </a:rPr>
              <a:t>@cs.pub.ro</a:t>
            </a:r>
            <a:endParaRPr lang="de-DE" altLang="en-US" sz="2400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>
            <a:spLocks noGrp="1"/>
          </p:cNvSpPr>
          <p:nvPr>
            <p:ph type="title"/>
          </p:nvPr>
        </p:nvSpPr>
        <p:spPr>
          <a:xfrm>
            <a:off x="411092" y="765562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Distributed Hash Tables (DHT)</a:t>
            </a:r>
          </a:p>
        </p:txBody>
      </p:sp>
      <p:grpSp>
        <p:nvGrpSpPr>
          <p:cNvPr id="199" name="Shape 199"/>
          <p:cNvGrpSpPr/>
          <p:nvPr/>
        </p:nvGrpSpPr>
        <p:grpSpPr>
          <a:xfrm>
            <a:off x="481575" y="3127050"/>
            <a:ext cx="1725600" cy="327600"/>
            <a:chOff x="481575" y="1812600"/>
            <a:chExt cx="1725600" cy="327600"/>
          </a:xfrm>
        </p:grpSpPr>
        <p:sp>
          <p:nvSpPr>
            <p:cNvPr id="200" name="Shape 200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  <p:sp>
          <p:nvSpPr>
            <p:cNvPr id="201" name="Shape 201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id="202" name="Shape 202"/>
          <p:cNvGrpSpPr/>
          <p:nvPr/>
        </p:nvGrpSpPr>
        <p:grpSpPr>
          <a:xfrm>
            <a:off x="481575" y="3454650"/>
            <a:ext cx="1725600" cy="327600"/>
            <a:chOff x="481575" y="1812600"/>
            <a:chExt cx="1725600" cy="327600"/>
          </a:xfrm>
        </p:grpSpPr>
        <p:sp>
          <p:nvSpPr>
            <p:cNvPr id="203" name="Shape 203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  <p:sp>
          <p:nvSpPr>
            <p:cNvPr id="204" name="Shape 204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id="205" name="Shape 205"/>
          <p:cNvGrpSpPr/>
          <p:nvPr/>
        </p:nvGrpSpPr>
        <p:grpSpPr>
          <a:xfrm>
            <a:off x="481575" y="3782250"/>
            <a:ext cx="1725600" cy="327600"/>
            <a:chOff x="481575" y="1812600"/>
            <a:chExt cx="1725600" cy="327600"/>
          </a:xfrm>
        </p:grpSpPr>
        <p:sp>
          <p:nvSpPr>
            <p:cNvPr id="206" name="Shape 206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  <p:sp>
          <p:nvSpPr>
            <p:cNvPr id="207" name="Shape 207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grpSp>
        <p:nvGrpSpPr>
          <p:cNvPr id="208" name="Shape 208"/>
          <p:cNvGrpSpPr/>
          <p:nvPr/>
        </p:nvGrpSpPr>
        <p:grpSpPr>
          <a:xfrm>
            <a:off x="481575" y="4109850"/>
            <a:ext cx="1725600" cy="327600"/>
            <a:chOff x="481575" y="1812600"/>
            <a:chExt cx="1725600" cy="327600"/>
          </a:xfrm>
        </p:grpSpPr>
        <p:sp>
          <p:nvSpPr>
            <p:cNvPr id="209" name="Shape 209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  <p:sp>
          <p:nvSpPr>
            <p:cNvPr id="210" name="Shape 210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</p:grpSp>
      <p:grpSp>
        <p:nvGrpSpPr>
          <p:cNvPr id="211" name="Shape 211"/>
          <p:cNvGrpSpPr/>
          <p:nvPr/>
        </p:nvGrpSpPr>
        <p:grpSpPr>
          <a:xfrm>
            <a:off x="481575" y="4437450"/>
            <a:ext cx="1725600" cy="327600"/>
            <a:chOff x="481575" y="1812600"/>
            <a:chExt cx="1725600" cy="327600"/>
          </a:xfrm>
        </p:grpSpPr>
        <p:sp>
          <p:nvSpPr>
            <p:cNvPr id="212" name="Shape 212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  <p:sp>
          <p:nvSpPr>
            <p:cNvPr id="213" name="Shape 213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</p:grpSp>
      <p:grpSp>
        <p:nvGrpSpPr>
          <p:cNvPr id="214" name="Shape 214"/>
          <p:cNvGrpSpPr/>
          <p:nvPr/>
        </p:nvGrpSpPr>
        <p:grpSpPr>
          <a:xfrm>
            <a:off x="481575" y="2799450"/>
            <a:ext cx="1725600" cy="327600"/>
            <a:chOff x="481575" y="1812600"/>
            <a:chExt cx="1725600" cy="327600"/>
          </a:xfrm>
        </p:grpSpPr>
        <p:sp>
          <p:nvSpPr>
            <p:cNvPr id="215" name="Shape 215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  <p:sp>
          <p:nvSpPr>
            <p:cNvPr id="216" name="Shape 216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</p:grpSp>
      <p:sp>
        <p:nvSpPr>
          <p:cNvPr id="217" name="Shape 217"/>
          <p:cNvSpPr txBox="1"/>
          <p:nvPr/>
        </p:nvSpPr>
        <p:spPr>
          <a:xfrm>
            <a:off x="481575" y="2276312"/>
            <a:ext cx="15318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Hash table</a:t>
            </a:r>
          </a:p>
        </p:txBody>
      </p:sp>
      <p:pic>
        <p:nvPicPr>
          <p:cNvPr id="218" name="Shape 218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26267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39371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5943224" y="3281938"/>
            <a:ext cx="1131150" cy="6730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598111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>
            <a:spLocks noGrp="1"/>
          </p:cNvSpPr>
          <p:nvPr>
            <p:ph type="title"/>
          </p:nvPr>
        </p:nvSpPr>
        <p:spPr>
          <a:xfrm>
            <a:off x="237035" y="864897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Distributed Hash Tables (DHT)</a:t>
            </a:r>
          </a:p>
        </p:txBody>
      </p:sp>
      <p:grpSp>
        <p:nvGrpSpPr>
          <p:cNvPr id="226" name="Shape 226"/>
          <p:cNvGrpSpPr/>
          <p:nvPr/>
        </p:nvGrpSpPr>
        <p:grpSpPr>
          <a:xfrm>
            <a:off x="481575" y="3127050"/>
            <a:ext cx="1725600" cy="327600"/>
            <a:chOff x="481575" y="1812600"/>
            <a:chExt cx="1725600" cy="327600"/>
          </a:xfrm>
        </p:grpSpPr>
        <p:sp>
          <p:nvSpPr>
            <p:cNvPr id="227" name="Shape 227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  <p:sp>
          <p:nvSpPr>
            <p:cNvPr id="228" name="Shape 228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id="229" name="Shape 229"/>
          <p:cNvGrpSpPr/>
          <p:nvPr/>
        </p:nvGrpSpPr>
        <p:grpSpPr>
          <a:xfrm>
            <a:off x="481575" y="3454650"/>
            <a:ext cx="1725600" cy="327600"/>
            <a:chOff x="481575" y="1812600"/>
            <a:chExt cx="1725600" cy="327600"/>
          </a:xfrm>
        </p:grpSpPr>
        <p:sp>
          <p:nvSpPr>
            <p:cNvPr id="230" name="Shape 230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  <p:sp>
          <p:nvSpPr>
            <p:cNvPr id="231" name="Shape 231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id="232" name="Shape 232"/>
          <p:cNvGrpSpPr/>
          <p:nvPr/>
        </p:nvGrpSpPr>
        <p:grpSpPr>
          <a:xfrm>
            <a:off x="481575" y="3782250"/>
            <a:ext cx="1725600" cy="327600"/>
            <a:chOff x="481575" y="1812600"/>
            <a:chExt cx="1725600" cy="327600"/>
          </a:xfrm>
        </p:grpSpPr>
        <p:sp>
          <p:nvSpPr>
            <p:cNvPr id="233" name="Shape 233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  <p:sp>
          <p:nvSpPr>
            <p:cNvPr id="234" name="Shape 234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grpSp>
        <p:nvGrpSpPr>
          <p:cNvPr id="235" name="Shape 235"/>
          <p:cNvGrpSpPr/>
          <p:nvPr/>
        </p:nvGrpSpPr>
        <p:grpSpPr>
          <a:xfrm>
            <a:off x="481575" y="4109850"/>
            <a:ext cx="1725600" cy="327600"/>
            <a:chOff x="481575" y="1812600"/>
            <a:chExt cx="1725600" cy="327600"/>
          </a:xfrm>
        </p:grpSpPr>
        <p:sp>
          <p:nvSpPr>
            <p:cNvPr id="236" name="Shape 236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  <p:sp>
          <p:nvSpPr>
            <p:cNvPr id="237" name="Shape 237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</p:grpSp>
      <p:grpSp>
        <p:nvGrpSpPr>
          <p:cNvPr id="238" name="Shape 238"/>
          <p:cNvGrpSpPr/>
          <p:nvPr/>
        </p:nvGrpSpPr>
        <p:grpSpPr>
          <a:xfrm>
            <a:off x="481575" y="4437450"/>
            <a:ext cx="1725600" cy="327600"/>
            <a:chOff x="481575" y="1812600"/>
            <a:chExt cx="1725600" cy="327600"/>
          </a:xfrm>
        </p:grpSpPr>
        <p:sp>
          <p:nvSpPr>
            <p:cNvPr id="239" name="Shape 239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  <p:sp>
          <p:nvSpPr>
            <p:cNvPr id="240" name="Shape 240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</p:grpSp>
      <p:grpSp>
        <p:nvGrpSpPr>
          <p:cNvPr id="241" name="Shape 241"/>
          <p:cNvGrpSpPr/>
          <p:nvPr/>
        </p:nvGrpSpPr>
        <p:grpSpPr>
          <a:xfrm>
            <a:off x="481575" y="2799450"/>
            <a:ext cx="1725600" cy="327600"/>
            <a:chOff x="481575" y="1812600"/>
            <a:chExt cx="1725600" cy="327600"/>
          </a:xfrm>
        </p:grpSpPr>
        <p:sp>
          <p:nvSpPr>
            <p:cNvPr id="242" name="Shape 242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  <p:sp>
          <p:nvSpPr>
            <p:cNvPr id="243" name="Shape 243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</p:grpSp>
      <p:sp>
        <p:nvSpPr>
          <p:cNvPr id="244" name="Shape 244"/>
          <p:cNvSpPr txBox="1"/>
          <p:nvPr/>
        </p:nvSpPr>
        <p:spPr>
          <a:xfrm>
            <a:off x="481575" y="2276312"/>
            <a:ext cx="15318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Hash table</a:t>
            </a:r>
          </a:p>
        </p:txBody>
      </p:sp>
      <p:pic>
        <p:nvPicPr>
          <p:cNvPr id="245" name="Shape 245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26267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Shape 246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39371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Shape 247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5943224" y="3281938"/>
            <a:ext cx="1131150" cy="67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8" name="Shape 248"/>
          <p:cNvGrpSpPr/>
          <p:nvPr/>
        </p:nvGrpSpPr>
        <p:grpSpPr>
          <a:xfrm>
            <a:off x="2951963" y="3428998"/>
            <a:ext cx="1369608" cy="260016"/>
            <a:chOff x="481575" y="1812600"/>
            <a:chExt cx="1725600" cy="327600"/>
          </a:xfrm>
        </p:grpSpPr>
        <p:sp>
          <p:nvSpPr>
            <p:cNvPr id="249" name="Shape 249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  <p:sp>
          <p:nvSpPr>
            <p:cNvPr id="250" name="Shape 250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id="251" name="Shape 251"/>
          <p:cNvGrpSpPr/>
          <p:nvPr/>
        </p:nvGrpSpPr>
        <p:grpSpPr>
          <a:xfrm>
            <a:off x="2951963" y="3168973"/>
            <a:ext cx="1369608" cy="260016"/>
            <a:chOff x="481575" y="1812600"/>
            <a:chExt cx="1725600" cy="327600"/>
          </a:xfrm>
        </p:grpSpPr>
        <p:sp>
          <p:nvSpPr>
            <p:cNvPr id="252" name="Shape 252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  <p:sp>
          <p:nvSpPr>
            <p:cNvPr id="253" name="Shape 253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</p:grpSp>
      <p:cxnSp>
        <p:nvCxnSpPr>
          <p:cNvPr id="254" name="Shape 254"/>
          <p:cNvCxnSpPr>
            <a:stCxn id="253" idx="0"/>
            <a:endCxn id="245" idx="1"/>
          </p:cNvCxnSpPr>
          <p:nvPr/>
        </p:nvCxnSpPr>
        <p:spPr>
          <a:xfrm rot="10800000" flipH="1">
            <a:off x="3979170" y="2963173"/>
            <a:ext cx="587700" cy="20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55" name="Shape 255"/>
          <p:cNvGrpSpPr/>
          <p:nvPr/>
        </p:nvGrpSpPr>
        <p:grpSpPr>
          <a:xfrm>
            <a:off x="2951977" y="4485805"/>
            <a:ext cx="1369608" cy="260016"/>
            <a:chOff x="481575" y="1812600"/>
            <a:chExt cx="1725600" cy="327600"/>
          </a:xfrm>
        </p:grpSpPr>
        <p:sp>
          <p:nvSpPr>
            <p:cNvPr id="256" name="Shape 256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  <p:sp>
          <p:nvSpPr>
            <p:cNvPr id="257" name="Shape 257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id="258" name="Shape 258"/>
          <p:cNvGrpSpPr/>
          <p:nvPr/>
        </p:nvGrpSpPr>
        <p:grpSpPr>
          <a:xfrm>
            <a:off x="2951977" y="4745819"/>
            <a:ext cx="1369608" cy="260016"/>
            <a:chOff x="481575" y="1812600"/>
            <a:chExt cx="1725600" cy="327600"/>
          </a:xfrm>
        </p:grpSpPr>
        <p:sp>
          <p:nvSpPr>
            <p:cNvPr id="259" name="Shape 259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  <p:sp>
          <p:nvSpPr>
            <p:cNvPr id="260" name="Shape 260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cxnSp>
        <p:nvCxnSpPr>
          <p:cNvPr id="261" name="Shape 261"/>
          <p:cNvCxnSpPr>
            <a:stCxn id="257" idx="0"/>
            <a:endCxn id="246" idx="1"/>
          </p:cNvCxnSpPr>
          <p:nvPr/>
        </p:nvCxnSpPr>
        <p:spPr>
          <a:xfrm rot="10800000" flipH="1">
            <a:off x="3979183" y="4273705"/>
            <a:ext cx="587700" cy="21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62" name="Shape 262"/>
          <p:cNvGrpSpPr/>
          <p:nvPr/>
        </p:nvGrpSpPr>
        <p:grpSpPr>
          <a:xfrm>
            <a:off x="7388027" y="3937155"/>
            <a:ext cx="1369608" cy="260016"/>
            <a:chOff x="481575" y="1812600"/>
            <a:chExt cx="1725600" cy="327600"/>
          </a:xfrm>
        </p:grpSpPr>
        <p:sp>
          <p:nvSpPr>
            <p:cNvPr id="263" name="Shape 263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  <p:sp>
          <p:nvSpPr>
            <p:cNvPr id="264" name="Shape 264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</p:grpSp>
      <p:grpSp>
        <p:nvGrpSpPr>
          <p:cNvPr id="265" name="Shape 265"/>
          <p:cNvGrpSpPr/>
          <p:nvPr/>
        </p:nvGrpSpPr>
        <p:grpSpPr>
          <a:xfrm>
            <a:off x="7388027" y="4197169"/>
            <a:ext cx="1369608" cy="260016"/>
            <a:chOff x="481575" y="1812600"/>
            <a:chExt cx="1725600" cy="327600"/>
          </a:xfrm>
        </p:grpSpPr>
        <p:sp>
          <p:nvSpPr>
            <p:cNvPr id="266" name="Shape 266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  <p:sp>
          <p:nvSpPr>
            <p:cNvPr id="267" name="Shape 267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</p:grpSp>
      <p:cxnSp>
        <p:nvCxnSpPr>
          <p:cNvPr id="268" name="Shape 268"/>
          <p:cNvCxnSpPr>
            <a:stCxn id="247" idx="3"/>
            <a:endCxn id="263" idx="0"/>
          </p:cNvCxnSpPr>
          <p:nvPr/>
        </p:nvCxnSpPr>
        <p:spPr>
          <a:xfrm>
            <a:off x="7074375" y="3618450"/>
            <a:ext cx="6561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19229288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>
            <a:spLocks noGrp="1"/>
          </p:cNvSpPr>
          <p:nvPr>
            <p:ph type="title"/>
          </p:nvPr>
        </p:nvSpPr>
        <p:spPr>
          <a:xfrm>
            <a:off x="448125" y="705927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Distributed Hash Tables (DHT)</a:t>
            </a:r>
          </a:p>
        </p:txBody>
      </p:sp>
      <p:pic>
        <p:nvPicPr>
          <p:cNvPr id="274" name="Shape 274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26267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39371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5943224" y="3281938"/>
            <a:ext cx="1131150" cy="67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77" name="Shape 277"/>
          <p:cNvGrpSpPr/>
          <p:nvPr/>
        </p:nvGrpSpPr>
        <p:grpSpPr>
          <a:xfrm>
            <a:off x="2951963" y="3428998"/>
            <a:ext cx="1369608" cy="260016"/>
            <a:chOff x="481575" y="1812600"/>
            <a:chExt cx="1725600" cy="327600"/>
          </a:xfrm>
        </p:grpSpPr>
        <p:sp>
          <p:nvSpPr>
            <p:cNvPr id="278" name="Shape 278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  <p:sp>
          <p:nvSpPr>
            <p:cNvPr id="279" name="Shape 279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id="280" name="Shape 280"/>
          <p:cNvGrpSpPr/>
          <p:nvPr/>
        </p:nvGrpSpPr>
        <p:grpSpPr>
          <a:xfrm>
            <a:off x="2951963" y="3168973"/>
            <a:ext cx="1369608" cy="260016"/>
            <a:chOff x="481575" y="1812600"/>
            <a:chExt cx="1725600" cy="327600"/>
          </a:xfrm>
        </p:grpSpPr>
        <p:sp>
          <p:nvSpPr>
            <p:cNvPr id="281" name="Shape 281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  <p:sp>
          <p:nvSpPr>
            <p:cNvPr id="282" name="Shape 282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</p:grpSp>
      <p:cxnSp>
        <p:nvCxnSpPr>
          <p:cNvPr id="283" name="Shape 283"/>
          <p:cNvCxnSpPr>
            <a:stCxn id="282" idx="0"/>
            <a:endCxn id="274" idx="1"/>
          </p:cNvCxnSpPr>
          <p:nvPr/>
        </p:nvCxnSpPr>
        <p:spPr>
          <a:xfrm rot="10800000" flipH="1">
            <a:off x="3979170" y="2963173"/>
            <a:ext cx="587700" cy="20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84" name="Shape 284"/>
          <p:cNvGrpSpPr/>
          <p:nvPr/>
        </p:nvGrpSpPr>
        <p:grpSpPr>
          <a:xfrm>
            <a:off x="2951977" y="4485805"/>
            <a:ext cx="1369608" cy="260016"/>
            <a:chOff x="481575" y="1812600"/>
            <a:chExt cx="1725600" cy="327600"/>
          </a:xfrm>
        </p:grpSpPr>
        <p:sp>
          <p:nvSpPr>
            <p:cNvPr id="285" name="Shape 285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  <p:sp>
          <p:nvSpPr>
            <p:cNvPr id="286" name="Shape 286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id="287" name="Shape 287"/>
          <p:cNvGrpSpPr/>
          <p:nvPr/>
        </p:nvGrpSpPr>
        <p:grpSpPr>
          <a:xfrm>
            <a:off x="2951977" y="4745819"/>
            <a:ext cx="1369608" cy="260016"/>
            <a:chOff x="481575" y="1812600"/>
            <a:chExt cx="1725600" cy="327600"/>
          </a:xfrm>
        </p:grpSpPr>
        <p:sp>
          <p:nvSpPr>
            <p:cNvPr id="288" name="Shape 288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  <p:sp>
          <p:nvSpPr>
            <p:cNvPr id="289" name="Shape 289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cxnSp>
        <p:nvCxnSpPr>
          <p:cNvPr id="290" name="Shape 290"/>
          <p:cNvCxnSpPr>
            <a:stCxn id="286" idx="0"/>
            <a:endCxn id="275" idx="1"/>
          </p:cNvCxnSpPr>
          <p:nvPr/>
        </p:nvCxnSpPr>
        <p:spPr>
          <a:xfrm rot="10800000" flipH="1">
            <a:off x="3979183" y="4273705"/>
            <a:ext cx="587700" cy="21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291" name="Shape 291"/>
          <p:cNvGrpSpPr/>
          <p:nvPr/>
        </p:nvGrpSpPr>
        <p:grpSpPr>
          <a:xfrm>
            <a:off x="7388027" y="3937155"/>
            <a:ext cx="1369608" cy="260016"/>
            <a:chOff x="481575" y="1812600"/>
            <a:chExt cx="1725600" cy="327600"/>
          </a:xfrm>
        </p:grpSpPr>
        <p:sp>
          <p:nvSpPr>
            <p:cNvPr id="292" name="Shape 292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  <p:sp>
          <p:nvSpPr>
            <p:cNvPr id="293" name="Shape 293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</p:grpSp>
      <p:grpSp>
        <p:nvGrpSpPr>
          <p:cNvPr id="294" name="Shape 294"/>
          <p:cNvGrpSpPr/>
          <p:nvPr/>
        </p:nvGrpSpPr>
        <p:grpSpPr>
          <a:xfrm>
            <a:off x="7388027" y="4197169"/>
            <a:ext cx="1369608" cy="260016"/>
            <a:chOff x="481575" y="1812600"/>
            <a:chExt cx="1725600" cy="327600"/>
          </a:xfrm>
        </p:grpSpPr>
        <p:sp>
          <p:nvSpPr>
            <p:cNvPr id="295" name="Shape 295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  <p:sp>
          <p:nvSpPr>
            <p:cNvPr id="296" name="Shape 296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</p:grpSp>
      <p:cxnSp>
        <p:nvCxnSpPr>
          <p:cNvPr id="297" name="Shape 297"/>
          <p:cNvCxnSpPr>
            <a:stCxn id="276" idx="3"/>
            <a:endCxn id="292" idx="0"/>
          </p:cNvCxnSpPr>
          <p:nvPr/>
        </p:nvCxnSpPr>
        <p:spPr>
          <a:xfrm>
            <a:off x="7074375" y="3618450"/>
            <a:ext cx="6561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8" name="Shape 298"/>
          <p:cNvSpPr txBox="1"/>
          <p:nvPr/>
        </p:nvSpPr>
        <p:spPr>
          <a:xfrm>
            <a:off x="448125" y="2502625"/>
            <a:ext cx="2354400" cy="183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Proprietati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dorite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: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Font typeface="Roboto"/>
              <a:buChar char="●"/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Descentralizare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Font typeface="Roboto"/>
              <a:buChar char="●"/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Load-balancing</a:t>
            </a: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Font typeface="Roboto"/>
              <a:buChar char="●"/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Scalabilitate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  <a:p>
            <a:pPr marL="457200" indent="-228600">
              <a:lnSpc>
                <a:spcPct val="150000"/>
              </a:lnSpc>
              <a:spcBef>
                <a:spcPts val="0"/>
              </a:spcBef>
              <a:buFont typeface="Roboto"/>
              <a:buChar char="●"/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Disponibilitate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357353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469AF7-DB81-BF4C-A38D-2E5CA14A4900}" type="slidenum">
              <a:rPr lang="en-US"/>
              <a:pPr/>
              <a:t>13</a:t>
            </a:fld>
            <a:endParaRPr lang="en-US"/>
          </a:p>
        </p:txBody>
      </p:sp>
      <p:sp>
        <p:nvSpPr>
          <p:cNvPr id="19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Distributed Hash Tables</a:t>
            </a:r>
          </a:p>
        </p:txBody>
      </p:sp>
      <p:sp>
        <p:nvSpPr>
          <p:cNvPr id="19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i="1" dirty="0"/>
              <a:t>Distributed Hash Table: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key = hash(data)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pc="-113" dirty="0">
                <a:latin typeface="Courier" charset="0"/>
                <a:ea typeface="Courier" charset="0"/>
                <a:cs typeface="Courier" charset="0"/>
              </a:rPr>
              <a:t>lookup(key) </a:t>
            </a:r>
            <a:r>
              <a:rPr lang="en-US" spc="-113" dirty="0">
                <a:latin typeface="Courier" charset="0"/>
                <a:ea typeface="Courier" charset="0"/>
                <a:cs typeface="Courier" charset="0"/>
                <a:sym typeface="Wingdings"/>
              </a:rPr>
              <a:t></a:t>
            </a:r>
            <a:r>
              <a:rPr lang="en-US" spc="-113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b="1" spc="-113" dirty="0">
                <a:latin typeface="Courier" charset="0"/>
                <a:ea typeface="Courier" charset="0"/>
                <a:cs typeface="Courier" charset="0"/>
              </a:rPr>
              <a:t>IP </a:t>
            </a:r>
            <a:r>
              <a:rPr lang="en-US" b="1" spc="-113" dirty="0" err="1">
                <a:latin typeface="Courier" charset="0"/>
                <a:ea typeface="Courier" charset="0"/>
                <a:cs typeface="Courier" charset="0"/>
              </a:rPr>
              <a:t>addr</a:t>
            </a:r>
            <a:r>
              <a:rPr lang="en-US" spc="-113" dirty="0"/>
              <a:t>	 </a:t>
            </a:r>
            <a:r>
              <a:rPr lang="en-US" b="1" spc="-113" dirty="0">
                <a:solidFill>
                  <a:schemeClr val="accent6">
                    <a:lumMod val="75000"/>
                  </a:schemeClr>
                </a:solidFill>
              </a:rPr>
              <a:t>(Chord lookup service)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/>
              <a:t>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send-RPC(IP address,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put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key, data)</a:t>
            </a:r>
          </a:p>
          <a:p>
            <a:pPr>
              <a:lnSpc>
                <a:spcPct val="80000"/>
              </a:lnSpc>
              <a:buFontTx/>
              <a:buNone/>
            </a:pPr>
            <a:r>
              <a:rPr lang="en-US" dirty="0">
                <a:latin typeface="Courier" charset="0"/>
                <a:ea typeface="Courier" charset="0"/>
                <a:cs typeface="Courier" charset="0"/>
              </a:rPr>
              <a:t>	send-RPC(IP address, </a:t>
            </a:r>
            <a:r>
              <a:rPr lang="en-US" b="1" dirty="0">
                <a:latin typeface="Courier" charset="0"/>
                <a:ea typeface="Courier" charset="0"/>
                <a:cs typeface="Courier" charset="0"/>
              </a:rPr>
              <a:t>get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, key) </a:t>
            </a:r>
            <a:r>
              <a:rPr lang="en-US" dirty="0">
                <a:latin typeface="Courier" charset="0"/>
                <a:ea typeface="Courier" charset="0"/>
                <a:cs typeface="Courier" charset="0"/>
                <a:sym typeface="Wingdings"/>
              </a:rPr>
              <a:t>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 data</a:t>
            </a:r>
          </a:p>
          <a:p>
            <a:pPr>
              <a:buNone/>
            </a:pPr>
            <a:endParaRPr lang="en-US" dirty="0"/>
          </a:p>
          <a:p>
            <a:pPr>
              <a:lnSpc>
                <a:spcPct val="80000"/>
              </a:lnSpc>
            </a:pPr>
            <a:r>
              <a:rPr lang="en-US" b="1" dirty="0" err="1"/>
              <a:t>Partitionam</a:t>
            </a:r>
            <a:r>
              <a:rPr lang="en-US" b="1" dirty="0"/>
              <a:t> </a:t>
            </a:r>
            <a:r>
              <a:rPr lang="en-US" b="1" dirty="0" err="1"/>
              <a:t>datele</a:t>
            </a:r>
            <a:r>
              <a:rPr lang="en-US" b="1" dirty="0"/>
              <a:t> </a:t>
            </a:r>
            <a:r>
              <a:rPr lang="en-US" dirty="0" err="1"/>
              <a:t>peste</a:t>
            </a:r>
            <a:r>
              <a:rPr lang="en-US" dirty="0"/>
              <a:t>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distribuite</a:t>
            </a:r>
            <a:r>
              <a:rPr lang="en-US" dirty="0"/>
              <a:t> pe </a:t>
            </a:r>
            <a:r>
              <a:rPr lang="en-US" dirty="0" err="1"/>
              <a:t>scara</a:t>
            </a:r>
            <a:r>
              <a:rPr lang="en-US" dirty="0"/>
              <a:t> </a:t>
            </a:r>
            <a:r>
              <a:rPr lang="en-US" dirty="0" err="1"/>
              <a:t>larga</a:t>
            </a:r>
            <a:endParaRPr lang="en-US" b="1" dirty="0">
              <a:solidFill>
                <a:schemeClr val="accent6">
                  <a:lumMod val="75000"/>
                </a:schemeClr>
              </a:solidFill>
            </a:endParaRPr>
          </a:p>
          <a:p>
            <a:pPr lvl="1">
              <a:lnSpc>
                <a:spcPct val="80000"/>
              </a:lnSpc>
            </a:pPr>
            <a:r>
              <a:rPr lang="en-US" sz="2100" dirty="0" err="1"/>
              <a:t>Punem</a:t>
            </a:r>
            <a:r>
              <a:rPr lang="en-US" sz="2100" dirty="0"/>
              <a:t> </a:t>
            </a:r>
            <a:r>
              <a:rPr lang="en-US" sz="2100" dirty="0" err="1"/>
              <a:t>tupluri</a:t>
            </a:r>
            <a:r>
              <a:rPr lang="en-US" sz="2100" dirty="0"/>
              <a:t> </a:t>
            </a:r>
            <a:r>
              <a:rPr lang="en-US" sz="2100" dirty="0" err="1"/>
              <a:t>intr</a:t>
            </a:r>
            <a:r>
              <a:rPr lang="en-US" sz="2100" dirty="0"/>
              <a:t>-un global database engine</a:t>
            </a:r>
          </a:p>
          <a:p>
            <a:pPr lvl="1">
              <a:lnSpc>
                <a:spcPct val="80000"/>
              </a:lnSpc>
            </a:pPr>
            <a:r>
              <a:rPr lang="en-US" sz="2100" dirty="0" err="1"/>
              <a:t>si</a:t>
            </a:r>
            <a:r>
              <a:rPr lang="en-US" sz="2100" dirty="0"/>
              <a:t> </a:t>
            </a:r>
            <a:r>
              <a:rPr lang="en-US" sz="2100" dirty="0" err="1"/>
              <a:t>blocurile</a:t>
            </a:r>
            <a:r>
              <a:rPr lang="en-US" sz="2100" dirty="0"/>
              <a:t> de date </a:t>
            </a:r>
            <a:r>
              <a:rPr lang="en-US" sz="2100" dirty="0" err="1"/>
              <a:t>intr</a:t>
            </a:r>
            <a:r>
              <a:rPr lang="en-US" sz="2100" dirty="0"/>
              <a:t>-un </a:t>
            </a:r>
            <a:r>
              <a:rPr lang="en-US" sz="2100" dirty="0" err="1"/>
              <a:t>sistem</a:t>
            </a:r>
            <a:r>
              <a:rPr lang="en-US" sz="2100" dirty="0"/>
              <a:t> global de </a:t>
            </a:r>
            <a:r>
              <a:rPr lang="en-US" sz="2100" dirty="0" err="1"/>
              <a:t>fisiere</a:t>
            </a:r>
            <a:endParaRPr lang="en-US" sz="2100" dirty="0"/>
          </a:p>
          <a:p>
            <a:pPr lvl="1">
              <a:lnSpc>
                <a:spcPct val="80000"/>
              </a:lnSpc>
            </a:pPr>
            <a:r>
              <a:rPr lang="en-US" sz="2100" dirty="0" err="1"/>
              <a:t>peste</a:t>
            </a:r>
            <a:r>
              <a:rPr lang="en-US" sz="2100" dirty="0"/>
              <a:t> un P2P file-sharing system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E0101AC-45F8-F744-85B6-811A03D12C61}"/>
              </a:ext>
            </a:extLst>
          </p:cNvPr>
          <p:cNvSpPr txBox="1"/>
          <p:nvPr/>
        </p:nvSpPr>
        <p:spPr>
          <a:xfrm>
            <a:off x="314325" y="6051034"/>
            <a:ext cx="3422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dirty="0"/>
              <a:t>*RPC = </a:t>
            </a:r>
            <a:r>
              <a:rPr lang="ro-RO" dirty="0" err="1"/>
              <a:t>Remote</a:t>
            </a:r>
            <a:r>
              <a:rPr lang="ro-RO" dirty="0"/>
              <a:t> </a:t>
            </a:r>
            <a:r>
              <a:rPr lang="ro-RO" dirty="0" err="1"/>
              <a:t>Procedure</a:t>
            </a:r>
            <a:r>
              <a:rPr lang="ro-RO" dirty="0"/>
              <a:t> </a:t>
            </a:r>
            <a:r>
              <a:rPr lang="ro-RO" dirty="0" err="1"/>
              <a:t>Call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797536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 err="1"/>
              <a:t>BitTorrent</a:t>
            </a:r>
            <a:r>
              <a:rPr lang="ro-RO" dirty="0"/>
              <a:t> poate folosi DHT in loc de (sau in </a:t>
            </a:r>
            <a:r>
              <a:rPr lang="ro-RO" dirty="0" err="1"/>
              <a:t>conjuctie</a:t>
            </a:r>
            <a:r>
              <a:rPr lang="ro-RO" dirty="0"/>
              <a:t> cu un) </a:t>
            </a:r>
            <a:r>
              <a:rPr lang="ro-RO" dirty="0" err="1"/>
              <a:t>tracker</a:t>
            </a:r>
            <a:endParaRPr lang="ro-RO" dirty="0"/>
          </a:p>
          <a:p>
            <a:pPr marL="0" indent="0">
              <a:buNone/>
            </a:pPr>
            <a:endParaRPr lang="ro-RO" dirty="0"/>
          </a:p>
          <a:p>
            <a:r>
              <a:rPr lang="ro-RO" dirty="0" err="1"/>
              <a:t>Clientii</a:t>
            </a:r>
            <a:r>
              <a:rPr lang="ro-RO" dirty="0"/>
              <a:t> BT folosesc DHT:</a:t>
            </a:r>
          </a:p>
          <a:p>
            <a:pPr lvl="1"/>
            <a:r>
              <a:rPr lang="ro-RO" dirty="0" err="1"/>
              <a:t>Key</a:t>
            </a:r>
            <a:r>
              <a:rPr lang="ro-RO" dirty="0"/>
              <a:t> = </a:t>
            </a:r>
            <a:r>
              <a:rPr lang="ro-RO" b="1" dirty="0"/>
              <a:t>file content </a:t>
            </a:r>
            <a:r>
              <a:rPr lang="ro-RO" b="1" dirty="0" err="1"/>
              <a:t>hash</a:t>
            </a:r>
            <a:r>
              <a:rPr lang="ro-RO" b="1" dirty="0"/>
              <a:t> </a:t>
            </a:r>
            <a:r>
              <a:rPr lang="ro-RO" dirty="0"/>
              <a:t>(“</a:t>
            </a:r>
            <a:r>
              <a:rPr lang="ro-RO" dirty="0" err="1"/>
              <a:t>infohash</a:t>
            </a:r>
            <a:r>
              <a:rPr lang="ro-RO" dirty="0"/>
              <a:t>”)</a:t>
            </a:r>
          </a:p>
          <a:p>
            <a:pPr lvl="1"/>
            <a:r>
              <a:rPr lang="ro-RO" dirty="0" err="1"/>
              <a:t>Value</a:t>
            </a:r>
            <a:r>
              <a:rPr lang="ro-RO" dirty="0"/>
              <a:t> = Adresa </a:t>
            </a:r>
            <a:r>
              <a:rPr lang="ro-RO" b="1" dirty="0"/>
              <a:t>IP a </a:t>
            </a:r>
            <a:r>
              <a:rPr lang="ro-RO" b="1" dirty="0" err="1"/>
              <a:t>peer</a:t>
            </a:r>
            <a:r>
              <a:rPr lang="ro-RO" b="1" dirty="0"/>
              <a:t>-ului</a:t>
            </a:r>
            <a:r>
              <a:rPr lang="ro-RO" dirty="0"/>
              <a:t> ce poate servi </a:t>
            </a:r>
            <a:r>
              <a:rPr lang="ro-RO" dirty="0" err="1"/>
              <a:t>fisierul</a:t>
            </a:r>
            <a:endParaRPr lang="ro-RO" dirty="0"/>
          </a:p>
          <a:p>
            <a:pPr lvl="2"/>
            <a:r>
              <a:rPr lang="ro-RO" dirty="0"/>
              <a:t>Poate stoca mai multe valori (</a:t>
            </a:r>
            <a:r>
              <a:rPr lang="ro-RO" i="1" dirty="0"/>
              <a:t>i.e.</a:t>
            </a:r>
            <a:r>
              <a:rPr lang="ro-RO" dirty="0"/>
              <a:t> IP </a:t>
            </a:r>
            <a:r>
              <a:rPr lang="ro-RO" dirty="0" err="1"/>
              <a:t>addresses</a:t>
            </a:r>
            <a:r>
              <a:rPr lang="ro-RO" dirty="0"/>
              <a:t>) pentru o cheie</a:t>
            </a:r>
          </a:p>
          <a:p>
            <a:endParaRPr lang="ro-RO" dirty="0"/>
          </a:p>
          <a:p>
            <a:r>
              <a:rPr lang="ro-RO" dirty="0"/>
              <a:t>Clientul </a:t>
            </a:r>
            <a:r>
              <a:rPr lang="ro-RO" dirty="0" err="1"/>
              <a:t>apeleaza</a:t>
            </a:r>
            <a:r>
              <a:rPr lang="ro-RO" dirty="0"/>
              <a:t>:</a:t>
            </a:r>
          </a:p>
          <a:p>
            <a:pPr lvl="1"/>
            <a:r>
              <a:rPr lang="ro-RO" dirty="0">
                <a:latin typeface="Courier" charset="0"/>
                <a:ea typeface="Courier" charset="0"/>
                <a:cs typeface="Courier" charset="0"/>
              </a:rPr>
              <a:t>get(</a:t>
            </a:r>
            <a:r>
              <a:rPr lang="ro-RO" dirty="0" err="1">
                <a:latin typeface="Courier" charset="0"/>
                <a:ea typeface="Courier" charset="0"/>
                <a:cs typeface="Courier" charset="0"/>
              </a:rPr>
              <a:t>infohash</a:t>
            </a:r>
            <a:r>
              <a:rPr lang="ro-RO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ro-RO" dirty="0"/>
              <a:t> pentru a </a:t>
            </a:r>
            <a:r>
              <a:rPr lang="ro-RO" dirty="0" err="1"/>
              <a:t>gasi</a:t>
            </a:r>
            <a:r>
              <a:rPr lang="ro-RO" dirty="0"/>
              <a:t> </a:t>
            </a:r>
            <a:r>
              <a:rPr lang="ro-RO" dirty="0" err="1"/>
              <a:t>alti</a:t>
            </a:r>
            <a:r>
              <a:rPr lang="ro-RO" dirty="0"/>
              <a:t> </a:t>
            </a:r>
            <a:r>
              <a:rPr lang="ro-RO" dirty="0" err="1"/>
              <a:t>clienti</a:t>
            </a:r>
            <a:r>
              <a:rPr lang="ro-RO" dirty="0"/>
              <a:t> ce pot servi </a:t>
            </a:r>
            <a:r>
              <a:rPr lang="ro-RO" dirty="0" err="1"/>
              <a:t>fisierul</a:t>
            </a:r>
            <a:endParaRPr lang="ro-RO" dirty="0"/>
          </a:p>
          <a:p>
            <a:pPr lvl="1"/>
            <a:r>
              <a:rPr lang="ro-RO" spc="-225" dirty="0">
                <a:latin typeface="Courier" charset="0"/>
                <a:ea typeface="Courier" charset="0"/>
                <a:cs typeface="Courier" charset="0"/>
              </a:rPr>
              <a:t>put(</a:t>
            </a:r>
            <a:r>
              <a:rPr lang="ro-RO" spc="-225" dirty="0" err="1">
                <a:latin typeface="Courier" charset="0"/>
                <a:ea typeface="Courier" charset="0"/>
                <a:cs typeface="Courier" charset="0"/>
              </a:rPr>
              <a:t>infohash</a:t>
            </a:r>
            <a:r>
              <a:rPr lang="ro-RO" spc="-225" dirty="0">
                <a:latin typeface="Courier" charset="0"/>
                <a:ea typeface="Courier" charset="0"/>
                <a:cs typeface="Courier" charset="0"/>
              </a:rPr>
              <a:t>, </a:t>
            </a:r>
            <a:r>
              <a:rPr lang="ro-RO" spc="-225" dirty="0" err="1">
                <a:latin typeface="Courier" charset="0"/>
                <a:ea typeface="Courier" charset="0"/>
                <a:cs typeface="Courier" charset="0"/>
              </a:rPr>
              <a:t>my-ipaddr</a:t>
            </a:r>
            <a:r>
              <a:rPr lang="ro-RO" spc="-225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ro-RO" spc="-225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ro-RO" dirty="0"/>
              <a:t>pentru a se identifica ca </a:t>
            </a:r>
            <a:r>
              <a:rPr lang="ro-RO" dirty="0" err="1"/>
              <a:t>detinator</a:t>
            </a:r>
            <a:r>
              <a:rPr lang="ro-RO" dirty="0"/>
              <a:t> al </a:t>
            </a:r>
            <a:r>
              <a:rPr lang="ro-RO" dirty="0" err="1"/>
              <a:t>fisierului</a:t>
            </a:r>
            <a:endParaRPr lang="ro-RO" dirty="0"/>
          </a:p>
          <a:p>
            <a:endParaRPr lang="ro-RO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BitTorrent </a:t>
            </a:r>
            <a:r>
              <a:rPr lang="en-US" dirty="0" err="1"/>
              <a:t>peste</a:t>
            </a:r>
            <a:r>
              <a:rPr lang="en-US" dirty="0"/>
              <a:t> DHT</a:t>
            </a:r>
          </a:p>
        </p:txBody>
      </p:sp>
    </p:spTree>
    <p:extLst>
      <p:ext uri="{BB962C8B-B14F-4D97-AF65-F5344CB8AC3E}">
        <p14:creationId xmlns:p14="http://schemas.microsoft.com/office/powerpoint/2010/main" val="9801553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6048F8-616E-6F4F-BECE-A6A995324C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055" y="2431222"/>
            <a:ext cx="8515350" cy="458788"/>
          </a:xfrm>
        </p:spPr>
        <p:txBody>
          <a:bodyPr/>
          <a:lstStyle/>
          <a:p>
            <a:r>
              <a:rPr lang="ro-RO" dirty="0" err="1"/>
              <a:t>Chord</a:t>
            </a:r>
            <a:r>
              <a:rPr lang="ro-RO" dirty="0"/>
              <a:t>: un DHT performant</a:t>
            </a:r>
          </a:p>
        </p:txBody>
      </p:sp>
    </p:spTree>
    <p:extLst>
      <p:ext uri="{BB962C8B-B14F-4D97-AF65-F5344CB8AC3E}">
        <p14:creationId xmlns:p14="http://schemas.microsoft.com/office/powerpoint/2010/main" val="16185514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E51A-6008-8E45-9723-E408DF532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FBB7BF-324D-9D45-899D-E7D7F2659F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F9F45D-698F-2641-9BE7-A465211002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88" y="630514"/>
            <a:ext cx="4707950" cy="57845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3E0EA7F-E133-544D-9BF9-513FCAD82C47}"/>
              </a:ext>
            </a:extLst>
          </p:cNvPr>
          <p:cNvSpPr txBox="1"/>
          <p:nvPr/>
        </p:nvSpPr>
        <p:spPr>
          <a:xfrm>
            <a:off x="4871489" y="4383157"/>
            <a:ext cx="394583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sz="1200" dirty="0"/>
              <a:t>Stoica, I., Morris, R., </a:t>
            </a:r>
            <a:r>
              <a:rPr lang="ro-RO" sz="1200" dirty="0" err="1"/>
              <a:t>Karger</a:t>
            </a:r>
            <a:r>
              <a:rPr lang="ro-RO" sz="1200" dirty="0"/>
              <a:t>, D., </a:t>
            </a:r>
            <a:r>
              <a:rPr lang="ro-RO" sz="1200" dirty="0" err="1"/>
              <a:t>Kaashoek</a:t>
            </a:r>
            <a:r>
              <a:rPr lang="ro-RO" sz="1200" dirty="0"/>
              <a:t>, M. F., &amp; </a:t>
            </a:r>
            <a:r>
              <a:rPr lang="ro-RO" sz="1200" dirty="0" err="1"/>
              <a:t>Balakrishnan</a:t>
            </a:r>
            <a:r>
              <a:rPr lang="ro-RO" sz="1200" dirty="0"/>
              <a:t>, H. (2001). </a:t>
            </a:r>
            <a:r>
              <a:rPr lang="ro-RO" sz="1200" dirty="0" err="1"/>
              <a:t>Chord</a:t>
            </a:r>
            <a:r>
              <a:rPr lang="ro-RO" sz="1200" dirty="0"/>
              <a:t>: A </a:t>
            </a:r>
            <a:r>
              <a:rPr lang="ro-RO" sz="1200" dirty="0" err="1"/>
              <a:t>scalable</a:t>
            </a:r>
            <a:r>
              <a:rPr lang="ro-RO" sz="1200" dirty="0"/>
              <a:t> </a:t>
            </a:r>
            <a:r>
              <a:rPr lang="ro-RO" sz="1200" dirty="0" err="1"/>
              <a:t>peer-to-peer</a:t>
            </a:r>
            <a:r>
              <a:rPr lang="ro-RO" sz="1200" dirty="0"/>
              <a:t> </a:t>
            </a:r>
            <a:r>
              <a:rPr lang="ro-RO" sz="1200" dirty="0" err="1"/>
              <a:t>lookup</a:t>
            </a:r>
            <a:r>
              <a:rPr lang="ro-RO" sz="1200" dirty="0"/>
              <a:t> service for internet </a:t>
            </a:r>
            <a:r>
              <a:rPr lang="ro-RO" sz="1200" dirty="0" err="1"/>
              <a:t>applications</a:t>
            </a:r>
            <a:r>
              <a:rPr lang="ro-RO" sz="1200" dirty="0"/>
              <a:t>. </a:t>
            </a:r>
            <a:r>
              <a:rPr lang="ro-RO" sz="1200" i="1" dirty="0"/>
              <a:t>ACM SIGCOMM Computer </a:t>
            </a:r>
            <a:r>
              <a:rPr lang="ro-RO" sz="1200" i="1" dirty="0" err="1"/>
              <a:t>Communication</a:t>
            </a:r>
            <a:r>
              <a:rPr lang="ro-RO" sz="1200" i="1" dirty="0"/>
              <a:t> Review</a:t>
            </a:r>
            <a:r>
              <a:rPr lang="ro-RO" sz="1200" dirty="0"/>
              <a:t>, </a:t>
            </a:r>
            <a:r>
              <a:rPr lang="ro-RO" sz="1200" i="1" dirty="0"/>
              <a:t>31</a:t>
            </a:r>
            <a:r>
              <a:rPr lang="ro-RO" sz="1200" dirty="0"/>
              <a:t>(4), 149-160.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D0730D-775E-B349-B01F-EEB3F7CD9B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8462" y="1737623"/>
            <a:ext cx="2231887" cy="22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5019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o-RO" b="1" dirty="0" err="1"/>
              <a:t>Interfata</a:t>
            </a:r>
            <a:r>
              <a:rPr lang="ro-RO" b="1" dirty="0"/>
              <a:t>: </a:t>
            </a:r>
            <a:r>
              <a:rPr lang="ro-RO" dirty="0" err="1"/>
              <a:t>lookup</a:t>
            </a:r>
            <a:r>
              <a:rPr lang="ro-RO" dirty="0"/>
              <a:t>(</a:t>
            </a:r>
            <a:r>
              <a:rPr lang="ro-RO" dirty="0" err="1"/>
              <a:t>key</a:t>
            </a:r>
            <a:r>
              <a:rPr lang="ro-RO" dirty="0"/>
              <a:t>) </a:t>
            </a:r>
            <a:r>
              <a:rPr lang="ro-RO" dirty="0">
                <a:sym typeface="Symbol" charset="0"/>
              </a:rPr>
              <a:t></a:t>
            </a:r>
            <a:r>
              <a:rPr lang="ro-RO" dirty="0"/>
              <a:t> IP </a:t>
            </a:r>
            <a:r>
              <a:rPr lang="ro-RO" dirty="0" err="1"/>
              <a:t>address</a:t>
            </a:r>
            <a:endParaRPr lang="ro-RO" dirty="0"/>
          </a:p>
          <a:p>
            <a:endParaRPr lang="ro-RO" dirty="0"/>
          </a:p>
          <a:p>
            <a:r>
              <a:rPr lang="ro-RO" b="1" dirty="0"/>
              <a:t>Eficient: </a:t>
            </a:r>
            <a:r>
              <a:rPr lang="ro-RO" dirty="0"/>
              <a:t>O(log N) mesaje pentru </a:t>
            </a:r>
            <a:r>
              <a:rPr lang="ro-RO" dirty="0" err="1"/>
              <a:t>operatia</a:t>
            </a:r>
            <a:r>
              <a:rPr lang="ro-RO" dirty="0"/>
              <a:t> de </a:t>
            </a:r>
            <a:r>
              <a:rPr lang="ro-RO" dirty="0" err="1"/>
              <a:t>lookup</a:t>
            </a:r>
            <a:endParaRPr lang="ro-RO" dirty="0"/>
          </a:p>
          <a:p>
            <a:pPr lvl="1"/>
            <a:r>
              <a:rPr lang="ro-RO" sz="2100" dirty="0"/>
              <a:t>N fiind </a:t>
            </a:r>
            <a:r>
              <a:rPr lang="ro-RO" sz="2100" dirty="0" err="1"/>
              <a:t>numarul</a:t>
            </a:r>
            <a:r>
              <a:rPr lang="ro-RO" sz="2100" dirty="0"/>
              <a:t> total de servere</a:t>
            </a:r>
          </a:p>
          <a:p>
            <a:endParaRPr lang="ro-RO" dirty="0"/>
          </a:p>
          <a:p>
            <a:r>
              <a:rPr lang="ro-RO" b="1" dirty="0" err="1"/>
              <a:t>Scalable</a:t>
            </a:r>
            <a:r>
              <a:rPr lang="ro-RO" b="1" dirty="0"/>
              <a:t>: </a:t>
            </a:r>
            <a:r>
              <a:rPr lang="ro-RO" dirty="0"/>
              <a:t>O(log N) </a:t>
            </a:r>
            <a:r>
              <a:rPr lang="ro-RO" dirty="0" err="1"/>
              <a:t>stari</a:t>
            </a:r>
            <a:r>
              <a:rPr lang="ro-RO" dirty="0"/>
              <a:t> per nod</a:t>
            </a:r>
          </a:p>
          <a:p>
            <a:endParaRPr lang="ro-RO" dirty="0"/>
          </a:p>
          <a:p>
            <a:r>
              <a:rPr lang="ro-RO" b="1" dirty="0"/>
              <a:t>Robust: </a:t>
            </a:r>
            <a:r>
              <a:rPr lang="ro-RO" dirty="0"/>
              <a:t>poate </a:t>
            </a:r>
            <a:r>
              <a:rPr lang="ro-RO" dirty="0" err="1"/>
              <a:t>supravietui</a:t>
            </a:r>
            <a:r>
              <a:rPr lang="ro-RO" dirty="0"/>
              <a:t> unui </a:t>
            </a:r>
            <a:r>
              <a:rPr lang="ro-RO" dirty="0" err="1"/>
              <a:t>numar</a:t>
            </a:r>
            <a:r>
              <a:rPr lang="ro-RO" dirty="0"/>
              <a:t> mare de noduri defecte</a:t>
            </a:r>
          </a:p>
          <a:p>
            <a:endParaRPr lang="ro-RO" dirty="0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B342C-67F9-A944-A90B-0CD0A4180F95}" type="slidenum">
              <a:rPr lang="en-US" smtClean="0"/>
              <a:pPr/>
              <a:t>17</a:t>
            </a:fld>
            <a:endParaRPr lang="en-US"/>
          </a:p>
        </p:txBody>
      </p:sp>
      <p:sp>
        <p:nvSpPr>
          <p:cNvPr id="205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Algoritmul</a:t>
            </a:r>
            <a:r>
              <a:rPr lang="en-US" dirty="0"/>
              <a:t> Chord </a:t>
            </a:r>
            <a:r>
              <a:rPr lang="en-US" dirty="0" err="1"/>
              <a:t>pentru</a:t>
            </a:r>
            <a:r>
              <a:rPr lang="en-US" dirty="0"/>
              <a:t> lookup</a:t>
            </a:r>
          </a:p>
        </p:txBody>
      </p:sp>
    </p:spTree>
    <p:extLst>
      <p:ext uri="{BB962C8B-B14F-4D97-AF65-F5344CB8AC3E}">
        <p14:creationId xmlns:p14="http://schemas.microsoft.com/office/powerpoint/2010/main" val="4171660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 txBox="1">
            <a:spLocks noGrp="1"/>
          </p:cNvSpPr>
          <p:nvPr>
            <p:ph type="title"/>
          </p:nvPr>
        </p:nvSpPr>
        <p:spPr>
          <a:xfrm>
            <a:off x="306524" y="661472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– DHT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eficient</a:t>
            </a:r>
            <a:endParaRPr lang="en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17" name="Shape 317"/>
          <p:cNvGrpSpPr/>
          <p:nvPr/>
        </p:nvGrpSpPr>
        <p:grpSpPr>
          <a:xfrm>
            <a:off x="481575" y="3127050"/>
            <a:ext cx="1725600" cy="327600"/>
            <a:chOff x="481575" y="1812600"/>
            <a:chExt cx="1725600" cy="327600"/>
          </a:xfrm>
        </p:grpSpPr>
        <p:sp>
          <p:nvSpPr>
            <p:cNvPr id="318" name="Shape 318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  <p:sp>
          <p:nvSpPr>
            <p:cNvPr id="319" name="Shape 319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id="320" name="Shape 320"/>
          <p:cNvGrpSpPr/>
          <p:nvPr/>
        </p:nvGrpSpPr>
        <p:grpSpPr>
          <a:xfrm>
            <a:off x="481575" y="3454650"/>
            <a:ext cx="1725600" cy="327600"/>
            <a:chOff x="481575" y="1812600"/>
            <a:chExt cx="1725600" cy="327600"/>
          </a:xfrm>
        </p:grpSpPr>
        <p:sp>
          <p:nvSpPr>
            <p:cNvPr id="321" name="Shape 321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  <p:sp>
          <p:nvSpPr>
            <p:cNvPr id="322" name="Shape 322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id="323" name="Shape 323"/>
          <p:cNvGrpSpPr/>
          <p:nvPr/>
        </p:nvGrpSpPr>
        <p:grpSpPr>
          <a:xfrm>
            <a:off x="481575" y="3782250"/>
            <a:ext cx="1725600" cy="327600"/>
            <a:chOff x="481575" y="1812600"/>
            <a:chExt cx="1725600" cy="327600"/>
          </a:xfrm>
        </p:grpSpPr>
        <p:sp>
          <p:nvSpPr>
            <p:cNvPr id="324" name="Shape 324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  <p:sp>
          <p:nvSpPr>
            <p:cNvPr id="325" name="Shape 325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grpSp>
        <p:nvGrpSpPr>
          <p:cNvPr id="326" name="Shape 326"/>
          <p:cNvGrpSpPr/>
          <p:nvPr/>
        </p:nvGrpSpPr>
        <p:grpSpPr>
          <a:xfrm>
            <a:off x="481575" y="4109850"/>
            <a:ext cx="1725600" cy="327600"/>
            <a:chOff x="481575" y="1812600"/>
            <a:chExt cx="1725600" cy="327600"/>
          </a:xfrm>
        </p:grpSpPr>
        <p:sp>
          <p:nvSpPr>
            <p:cNvPr id="327" name="Shape 327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  <p:sp>
          <p:nvSpPr>
            <p:cNvPr id="328" name="Shape 328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</p:grpSp>
      <p:grpSp>
        <p:nvGrpSpPr>
          <p:cNvPr id="329" name="Shape 329"/>
          <p:cNvGrpSpPr/>
          <p:nvPr/>
        </p:nvGrpSpPr>
        <p:grpSpPr>
          <a:xfrm>
            <a:off x="481575" y="4437450"/>
            <a:ext cx="1725600" cy="327600"/>
            <a:chOff x="481575" y="1812600"/>
            <a:chExt cx="1725600" cy="327600"/>
          </a:xfrm>
        </p:grpSpPr>
        <p:sp>
          <p:nvSpPr>
            <p:cNvPr id="330" name="Shape 330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  <p:sp>
          <p:nvSpPr>
            <p:cNvPr id="331" name="Shape 331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</p:grpSp>
      <p:grpSp>
        <p:nvGrpSpPr>
          <p:cNvPr id="332" name="Shape 332"/>
          <p:cNvGrpSpPr/>
          <p:nvPr/>
        </p:nvGrpSpPr>
        <p:grpSpPr>
          <a:xfrm>
            <a:off x="481575" y="2799450"/>
            <a:ext cx="1725600" cy="327600"/>
            <a:chOff x="481575" y="1812600"/>
            <a:chExt cx="1725600" cy="327600"/>
          </a:xfrm>
        </p:grpSpPr>
        <p:sp>
          <p:nvSpPr>
            <p:cNvPr id="333" name="Shape 333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  <p:sp>
          <p:nvSpPr>
            <p:cNvPr id="334" name="Shape 334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</p:grpSp>
      <p:sp>
        <p:nvSpPr>
          <p:cNvPr id="335" name="Shape 335"/>
          <p:cNvSpPr txBox="1"/>
          <p:nvPr/>
        </p:nvSpPr>
        <p:spPr>
          <a:xfrm>
            <a:off x="481575" y="2276312"/>
            <a:ext cx="15318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Hash table</a:t>
            </a:r>
          </a:p>
        </p:txBody>
      </p:sp>
      <p:pic>
        <p:nvPicPr>
          <p:cNvPr id="336" name="Shape 336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26267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Shape 337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39371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Shape 338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5943224" y="3281938"/>
            <a:ext cx="1131150" cy="6730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Shape 339"/>
          <p:cNvGrpSpPr/>
          <p:nvPr/>
        </p:nvGrpSpPr>
        <p:grpSpPr>
          <a:xfrm>
            <a:off x="2951963" y="3428998"/>
            <a:ext cx="1369608" cy="260016"/>
            <a:chOff x="481575" y="1812600"/>
            <a:chExt cx="1725600" cy="327600"/>
          </a:xfrm>
        </p:grpSpPr>
        <p:sp>
          <p:nvSpPr>
            <p:cNvPr id="340" name="Shape 340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  <p:sp>
          <p:nvSpPr>
            <p:cNvPr id="341" name="Shape 341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id="342" name="Shape 342"/>
          <p:cNvGrpSpPr/>
          <p:nvPr/>
        </p:nvGrpSpPr>
        <p:grpSpPr>
          <a:xfrm>
            <a:off x="2951963" y="3168973"/>
            <a:ext cx="1369608" cy="260016"/>
            <a:chOff x="481575" y="1812600"/>
            <a:chExt cx="1725600" cy="327600"/>
          </a:xfrm>
        </p:grpSpPr>
        <p:sp>
          <p:nvSpPr>
            <p:cNvPr id="343" name="Shape 343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  <p:sp>
          <p:nvSpPr>
            <p:cNvPr id="344" name="Shape 344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</p:grpSp>
      <p:cxnSp>
        <p:nvCxnSpPr>
          <p:cNvPr id="345" name="Shape 345"/>
          <p:cNvCxnSpPr>
            <a:stCxn id="344" idx="0"/>
            <a:endCxn id="336" idx="1"/>
          </p:cNvCxnSpPr>
          <p:nvPr/>
        </p:nvCxnSpPr>
        <p:spPr>
          <a:xfrm rot="10800000" flipH="1">
            <a:off x="3979170" y="2963173"/>
            <a:ext cx="587700" cy="205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346" name="Shape 346"/>
          <p:cNvGrpSpPr/>
          <p:nvPr/>
        </p:nvGrpSpPr>
        <p:grpSpPr>
          <a:xfrm>
            <a:off x="2951977" y="4485805"/>
            <a:ext cx="1369608" cy="260016"/>
            <a:chOff x="481575" y="1812600"/>
            <a:chExt cx="1725600" cy="327600"/>
          </a:xfrm>
        </p:grpSpPr>
        <p:sp>
          <p:nvSpPr>
            <p:cNvPr id="347" name="Shape 347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  <p:sp>
          <p:nvSpPr>
            <p:cNvPr id="348" name="Shape 348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id="349" name="Shape 349"/>
          <p:cNvGrpSpPr/>
          <p:nvPr/>
        </p:nvGrpSpPr>
        <p:grpSpPr>
          <a:xfrm>
            <a:off x="2951977" y="4745819"/>
            <a:ext cx="1369608" cy="260016"/>
            <a:chOff x="481575" y="1812600"/>
            <a:chExt cx="1725600" cy="327600"/>
          </a:xfrm>
        </p:grpSpPr>
        <p:sp>
          <p:nvSpPr>
            <p:cNvPr id="350" name="Shape 350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  <p:sp>
          <p:nvSpPr>
            <p:cNvPr id="351" name="Shape 351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cxnSp>
        <p:nvCxnSpPr>
          <p:cNvPr id="352" name="Shape 352"/>
          <p:cNvCxnSpPr>
            <a:stCxn id="348" idx="0"/>
            <a:endCxn id="337" idx="1"/>
          </p:cNvCxnSpPr>
          <p:nvPr/>
        </p:nvCxnSpPr>
        <p:spPr>
          <a:xfrm rot="10800000" flipH="1">
            <a:off x="3979183" y="4273705"/>
            <a:ext cx="587700" cy="21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353" name="Shape 353"/>
          <p:cNvGrpSpPr/>
          <p:nvPr/>
        </p:nvGrpSpPr>
        <p:grpSpPr>
          <a:xfrm>
            <a:off x="7388027" y="3937155"/>
            <a:ext cx="1369608" cy="260016"/>
            <a:chOff x="481575" y="1812600"/>
            <a:chExt cx="1725600" cy="327600"/>
          </a:xfrm>
        </p:grpSpPr>
        <p:sp>
          <p:nvSpPr>
            <p:cNvPr id="354" name="Shape 354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  <p:sp>
          <p:nvSpPr>
            <p:cNvPr id="355" name="Shape 355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</p:grpSp>
      <p:grpSp>
        <p:nvGrpSpPr>
          <p:cNvPr id="356" name="Shape 356"/>
          <p:cNvGrpSpPr/>
          <p:nvPr/>
        </p:nvGrpSpPr>
        <p:grpSpPr>
          <a:xfrm>
            <a:off x="7388027" y="4197169"/>
            <a:ext cx="1369608" cy="260016"/>
            <a:chOff x="481575" y="1812600"/>
            <a:chExt cx="1725600" cy="327600"/>
          </a:xfrm>
        </p:grpSpPr>
        <p:sp>
          <p:nvSpPr>
            <p:cNvPr id="357" name="Shape 357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  <p:sp>
          <p:nvSpPr>
            <p:cNvPr id="358" name="Shape 358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</p:grpSp>
      <p:cxnSp>
        <p:nvCxnSpPr>
          <p:cNvPr id="359" name="Shape 359"/>
          <p:cNvCxnSpPr>
            <a:stCxn id="338" idx="3"/>
            <a:endCxn id="354" idx="0"/>
          </p:cNvCxnSpPr>
          <p:nvPr/>
        </p:nvCxnSpPr>
        <p:spPr>
          <a:xfrm>
            <a:off x="7074375" y="3618450"/>
            <a:ext cx="656100" cy="31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60" name="Shape 360"/>
          <p:cNvSpPr/>
          <p:nvPr/>
        </p:nvSpPr>
        <p:spPr>
          <a:xfrm>
            <a:off x="5430833" y="1531031"/>
            <a:ext cx="2984400" cy="6438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Cum </a:t>
            </a: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asignam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chei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nodurilor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peer?</a:t>
            </a:r>
          </a:p>
        </p:txBody>
      </p:sp>
    </p:spTree>
    <p:extLst>
      <p:ext uri="{BB962C8B-B14F-4D97-AF65-F5344CB8AC3E}">
        <p14:creationId xmlns:p14="http://schemas.microsoft.com/office/powerpoint/2010/main" val="388915043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/>
          <p:nvPr/>
        </p:nvSpPr>
        <p:spPr>
          <a:xfrm>
            <a:off x="3746375" y="1677762"/>
            <a:ext cx="3881400" cy="38814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366" name="Shape 366"/>
          <p:cNvSpPr txBox="1">
            <a:spLocks noGrp="1"/>
          </p:cNvSpPr>
          <p:nvPr>
            <p:ph type="title"/>
          </p:nvPr>
        </p:nvSpPr>
        <p:spPr>
          <a:xfrm>
            <a:off x="306524" y="653657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</a:t>
            </a:r>
          </a:p>
        </p:txBody>
      </p:sp>
      <p:grpSp>
        <p:nvGrpSpPr>
          <p:cNvPr id="367" name="Shape 367"/>
          <p:cNvGrpSpPr/>
          <p:nvPr/>
        </p:nvGrpSpPr>
        <p:grpSpPr>
          <a:xfrm>
            <a:off x="481575" y="3127050"/>
            <a:ext cx="1725600" cy="327600"/>
            <a:chOff x="481575" y="1812600"/>
            <a:chExt cx="1725600" cy="327600"/>
          </a:xfrm>
        </p:grpSpPr>
        <p:sp>
          <p:nvSpPr>
            <p:cNvPr id="368" name="Shape 368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  <p:sp>
          <p:nvSpPr>
            <p:cNvPr id="369" name="Shape 369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id="370" name="Shape 370"/>
          <p:cNvGrpSpPr/>
          <p:nvPr/>
        </p:nvGrpSpPr>
        <p:grpSpPr>
          <a:xfrm>
            <a:off x="481575" y="3454650"/>
            <a:ext cx="1725600" cy="327600"/>
            <a:chOff x="481575" y="1812600"/>
            <a:chExt cx="1725600" cy="327600"/>
          </a:xfrm>
        </p:grpSpPr>
        <p:sp>
          <p:nvSpPr>
            <p:cNvPr id="371" name="Shape 371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  <p:sp>
          <p:nvSpPr>
            <p:cNvPr id="372" name="Shape 372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id="373" name="Shape 373"/>
          <p:cNvGrpSpPr/>
          <p:nvPr/>
        </p:nvGrpSpPr>
        <p:grpSpPr>
          <a:xfrm>
            <a:off x="481575" y="3782250"/>
            <a:ext cx="1725600" cy="327600"/>
            <a:chOff x="481575" y="1812600"/>
            <a:chExt cx="1725600" cy="327600"/>
          </a:xfrm>
        </p:grpSpPr>
        <p:sp>
          <p:nvSpPr>
            <p:cNvPr id="374" name="Shape 374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  <p:sp>
          <p:nvSpPr>
            <p:cNvPr id="375" name="Shape 375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grpSp>
        <p:nvGrpSpPr>
          <p:cNvPr id="376" name="Shape 376"/>
          <p:cNvGrpSpPr/>
          <p:nvPr/>
        </p:nvGrpSpPr>
        <p:grpSpPr>
          <a:xfrm>
            <a:off x="481575" y="4109850"/>
            <a:ext cx="1725600" cy="327600"/>
            <a:chOff x="481575" y="1812600"/>
            <a:chExt cx="1725600" cy="327600"/>
          </a:xfrm>
        </p:grpSpPr>
        <p:sp>
          <p:nvSpPr>
            <p:cNvPr id="377" name="Shape 377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  <p:sp>
          <p:nvSpPr>
            <p:cNvPr id="378" name="Shape 378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</p:grpSp>
      <p:grpSp>
        <p:nvGrpSpPr>
          <p:cNvPr id="379" name="Shape 379"/>
          <p:cNvGrpSpPr/>
          <p:nvPr/>
        </p:nvGrpSpPr>
        <p:grpSpPr>
          <a:xfrm>
            <a:off x="481575" y="4437450"/>
            <a:ext cx="1725600" cy="327600"/>
            <a:chOff x="481575" y="1812600"/>
            <a:chExt cx="1725600" cy="327600"/>
          </a:xfrm>
        </p:grpSpPr>
        <p:sp>
          <p:nvSpPr>
            <p:cNvPr id="380" name="Shape 380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  <p:sp>
          <p:nvSpPr>
            <p:cNvPr id="381" name="Shape 381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</p:grpSp>
      <p:grpSp>
        <p:nvGrpSpPr>
          <p:cNvPr id="382" name="Shape 382"/>
          <p:cNvGrpSpPr/>
          <p:nvPr/>
        </p:nvGrpSpPr>
        <p:grpSpPr>
          <a:xfrm>
            <a:off x="481575" y="2799450"/>
            <a:ext cx="1725600" cy="327600"/>
            <a:chOff x="481575" y="1812600"/>
            <a:chExt cx="1725600" cy="327600"/>
          </a:xfrm>
        </p:grpSpPr>
        <p:sp>
          <p:nvSpPr>
            <p:cNvPr id="383" name="Shape 383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  <p:sp>
          <p:nvSpPr>
            <p:cNvPr id="384" name="Shape 384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</p:grpSp>
      <p:sp>
        <p:nvSpPr>
          <p:cNvPr id="385" name="Shape 385"/>
          <p:cNvSpPr txBox="1"/>
          <p:nvPr/>
        </p:nvSpPr>
        <p:spPr>
          <a:xfrm>
            <a:off x="481575" y="2276312"/>
            <a:ext cx="15318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Hash table</a:t>
            </a:r>
          </a:p>
        </p:txBody>
      </p:sp>
      <p:pic>
        <p:nvPicPr>
          <p:cNvPr id="386" name="Shape 386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26267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Shape 387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39371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Shape 388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5943224" y="3281938"/>
            <a:ext cx="1131150" cy="6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9" name="Shape 389"/>
          <p:cNvCxnSpPr>
            <a:stCxn id="388" idx="3"/>
          </p:cNvCxnSpPr>
          <p:nvPr/>
        </p:nvCxnSpPr>
        <p:spPr>
          <a:xfrm rot="10800000" flipH="1">
            <a:off x="7074375" y="3224850"/>
            <a:ext cx="510300" cy="393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0" name="Shape 390"/>
          <p:cNvSpPr/>
          <p:nvPr/>
        </p:nvSpPr>
        <p:spPr>
          <a:xfrm>
            <a:off x="7461550" y="30988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1" name="Shape 391"/>
          <p:cNvCxnSpPr>
            <a:stCxn id="386" idx="1"/>
          </p:cNvCxnSpPr>
          <p:nvPr/>
        </p:nvCxnSpPr>
        <p:spPr>
          <a:xfrm rot="10800000">
            <a:off x="3999824" y="2676450"/>
            <a:ext cx="567000" cy="28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2" name="Shape 392"/>
          <p:cNvSpPr/>
          <p:nvPr/>
        </p:nvSpPr>
        <p:spPr>
          <a:xfrm>
            <a:off x="3868350" y="255855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93" name="Shape 393"/>
          <p:cNvCxnSpPr>
            <a:stCxn id="387" idx="1"/>
          </p:cNvCxnSpPr>
          <p:nvPr/>
        </p:nvCxnSpPr>
        <p:spPr>
          <a:xfrm flipH="1">
            <a:off x="4073324" y="4273650"/>
            <a:ext cx="493500" cy="402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394" name="Shape 394"/>
          <p:cNvSpPr/>
          <p:nvPr/>
        </p:nvSpPr>
        <p:spPr>
          <a:xfrm>
            <a:off x="3940475" y="45674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8965358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455200" y="605252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Peer-to-peer (P2P)</a:t>
            </a:r>
          </a:p>
        </p:txBody>
      </p:sp>
      <p:grpSp>
        <p:nvGrpSpPr>
          <p:cNvPr id="62" name="Shape 62"/>
          <p:cNvGrpSpPr/>
          <p:nvPr/>
        </p:nvGrpSpPr>
        <p:grpSpPr>
          <a:xfrm>
            <a:off x="2973749" y="2222801"/>
            <a:ext cx="3196500" cy="673025"/>
            <a:chOff x="2794349" y="1365550"/>
            <a:chExt cx="3196500" cy="673025"/>
          </a:xfrm>
        </p:grpSpPr>
        <p:pic>
          <p:nvPicPr>
            <p:cNvPr id="63" name="Shape 63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279434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4" name="Shape 64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485969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65" name="Shape 65"/>
          <p:cNvGrpSpPr/>
          <p:nvPr/>
        </p:nvGrpSpPr>
        <p:grpSpPr>
          <a:xfrm>
            <a:off x="1644899" y="3495051"/>
            <a:ext cx="5701800" cy="673025"/>
            <a:chOff x="1524999" y="2637800"/>
            <a:chExt cx="5701800" cy="673025"/>
          </a:xfrm>
        </p:grpSpPr>
        <p:pic>
          <p:nvPicPr>
            <p:cNvPr id="66" name="Shape 66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152499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7" name="Shape 67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609564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8" name="Shape 68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006424" y="4767301"/>
            <a:ext cx="1131150" cy="6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9" name="Shape 69"/>
          <p:cNvCxnSpPr/>
          <p:nvPr/>
        </p:nvCxnSpPr>
        <p:spPr>
          <a:xfrm rot="10800000" flipH="1">
            <a:off x="3136925" y="2990750"/>
            <a:ext cx="1785900" cy="78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lg" len="lg"/>
            <a:tailEnd type="triangle" w="lg" len="lg"/>
          </a:ln>
        </p:spPr>
      </p:cxnSp>
      <p:cxnSp>
        <p:nvCxnSpPr>
          <p:cNvPr id="70" name="Shape 70"/>
          <p:cNvCxnSpPr/>
          <p:nvPr/>
        </p:nvCxnSpPr>
        <p:spPr>
          <a:xfrm>
            <a:off x="3170375" y="3940675"/>
            <a:ext cx="2748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lg" len="lg"/>
            <a:tailEnd type="triangle" w="lg" len="lg"/>
          </a:ln>
        </p:spPr>
      </p:cxnSp>
      <p:cxnSp>
        <p:nvCxnSpPr>
          <p:cNvPr id="71" name="Shape 71"/>
          <p:cNvCxnSpPr/>
          <p:nvPr/>
        </p:nvCxnSpPr>
        <p:spPr>
          <a:xfrm rot="10800000" flipH="1">
            <a:off x="4488025" y="3118100"/>
            <a:ext cx="762600" cy="150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lg" len="lg"/>
            <a:tailEnd type="triangle" w="lg" len="lg"/>
          </a:ln>
        </p:spPr>
      </p:cxnSp>
      <p:cxnSp>
        <p:nvCxnSpPr>
          <p:cNvPr id="72" name="Shape 72"/>
          <p:cNvCxnSpPr/>
          <p:nvPr/>
        </p:nvCxnSpPr>
        <p:spPr>
          <a:xfrm>
            <a:off x="3598450" y="3124675"/>
            <a:ext cx="2234100" cy="561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lg" len="lg"/>
            <a:tailEnd type="triangle" w="lg" len="lg"/>
          </a:ln>
        </p:spPr>
      </p:cxnSp>
    </p:spTree>
    <p:extLst>
      <p:ext uri="{BB962C8B-B14F-4D97-AF65-F5344CB8AC3E}">
        <p14:creationId xmlns:p14="http://schemas.microsoft.com/office/powerpoint/2010/main" val="14390582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Shape 399"/>
          <p:cNvSpPr/>
          <p:nvPr/>
        </p:nvSpPr>
        <p:spPr>
          <a:xfrm>
            <a:off x="3746375" y="1677762"/>
            <a:ext cx="3881400" cy="38814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400" name="Shape 400"/>
          <p:cNvSpPr txBox="1">
            <a:spLocks noGrp="1"/>
          </p:cNvSpPr>
          <p:nvPr>
            <p:ph type="title"/>
          </p:nvPr>
        </p:nvSpPr>
        <p:spPr>
          <a:xfrm>
            <a:off x="306524" y="588238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</a:t>
            </a:r>
          </a:p>
        </p:txBody>
      </p:sp>
      <p:grpSp>
        <p:nvGrpSpPr>
          <p:cNvPr id="401" name="Shape 401"/>
          <p:cNvGrpSpPr/>
          <p:nvPr/>
        </p:nvGrpSpPr>
        <p:grpSpPr>
          <a:xfrm>
            <a:off x="481575" y="3127050"/>
            <a:ext cx="1725600" cy="327600"/>
            <a:chOff x="481575" y="1812600"/>
            <a:chExt cx="1725600" cy="327600"/>
          </a:xfrm>
        </p:grpSpPr>
        <p:sp>
          <p:nvSpPr>
            <p:cNvPr id="402" name="Shape 402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  <p:sp>
          <p:nvSpPr>
            <p:cNvPr id="403" name="Shape 403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id="404" name="Shape 404"/>
          <p:cNvGrpSpPr/>
          <p:nvPr/>
        </p:nvGrpSpPr>
        <p:grpSpPr>
          <a:xfrm>
            <a:off x="481575" y="3454650"/>
            <a:ext cx="1725600" cy="327600"/>
            <a:chOff x="481575" y="1812600"/>
            <a:chExt cx="1725600" cy="327600"/>
          </a:xfrm>
        </p:grpSpPr>
        <p:sp>
          <p:nvSpPr>
            <p:cNvPr id="405" name="Shape 405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  <p:sp>
          <p:nvSpPr>
            <p:cNvPr id="406" name="Shape 406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id="407" name="Shape 407"/>
          <p:cNvGrpSpPr/>
          <p:nvPr/>
        </p:nvGrpSpPr>
        <p:grpSpPr>
          <a:xfrm>
            <a:off x="481575" y="3782250"/>
            <a:ext cx="1725600" cy="327600"/>
            <a:chOff x="481575" y="1812600"/>
            <a:chExt cx="1725600" cy="327600"/>
          </a:xfrm>
        </p:grpSpPr>
        <p:sp>
          <p:nvSpPr>
            <p:cNvPr id="408" name="Shape 408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  <p:sp>
          <p:nvSpPr>
            <p:cNvPr id="409" name="Shape 409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grpSp>
        <p:nvGrpSpPr>
          <p:cNvPr id="410" name="Shape 410"/>
          <p:cNvGrpSpPr/>
          <p:nvPr/>
        </p:nvGrpSpPr>
        <p:grpSpPr>
          <a:xfrm>
            <a:off x="481575" y="4109850"/>
            <a:ext cx="1725600" cy="327600"/>
            <a:chOff x="481575" y="1812600"/>
            <a:chExt cx="1725600" cy="327600"/>
          </a:xfrm>
        </p:grpSpPr>
        <p:sp>
          <p:nvSpPr>
            <p:cNvPr id="411" name="Shape 411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  <p:sp>
          <p:nvSpPr>
            <p:cNvPr id="412" name="Shape 412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</p:grpSp>
      <p:grpSp>
        <p:nvGrpSpPr>
          <p:cNvPr id="413" name="Shape 413"/>
          <p:cNvGrpSpPr/>
          <p:nvPr/>
        </p:nvGrpSpPr>
        <p:grpSpPr>
          <a:xfrm>
            <a:off x="481575" y="4437450"/>
            <a:ext cx="1725600" cy="327600"/>
            <a:chOff x="481575" y="1812600"/>
            <a:chExt cx="1725600" cy="327600"/>
          </a:xfrm>
        </p:grpSpPr>
        <p:sp>
          <p:nvSpPr>
            <p:cNvPr id="414" name="Shape 414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  <p:sp>
          <p:nvSpPr>
            <p:cNvPr id="415" name="Shape 415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</p:grpSp>
      <p:grpSp>
        <p:nvGrpSpPr>
          <p:cNvPr id="416" name="Shape 416"/>
          <p:cNvGrpSpPr/>
          <p:nvPr/>
        </p:nvGrpSpPr>
        <p:grpSpPr>
          <a:xfrm>
            <a:off x="481575" y="2799450"/>
            <a:ext cx="1725600" cy="327600"/>
            <a:chOff x="481575" y="1812600"/>
            <a:chExt cx="1725600" cy="327600"/>
          </a:xfrm>
        </p:grpSpPr>
        <p:sp>
          <p:nvSpPr>
            <p:cNvPr id="417" name="Shape 417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  <p:sp>
          <p:nvSpPr>
            <p:cNvPr id="418" name="Shape 418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</p:grpSp>
      <p:sp>
        <p:nvSpPr>
          <p:cNvPr id="419" name="Shape 419"/>
          <p:cNvSpPr txBox="1"/>
          <p:nvPr/>
        </p:nvSpPr>
        <p:spPr>
          <a:xfrm>
            <a:off x="481575" y="2276312"/>
            <a:ext cx="15318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Hash table</a:t>
            </a:r>
          </a:p>
        </p:txBody>
      </p:sp>
      <p:pic>
        <p:nvPicPr>
          <p:cNvPr id="420" name="Shape 420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26267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Shape 421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39371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Shape 422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5943224" y="3281938"/>
            <a:ext cx="1131150" cy="6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3" name="Shape 423"/>
          <p:cNvCxnSpPr>
            <a:stCxn id="422" idx="3"/>
          </p:cNvCxnSpPr>
          <p:nvPr/>
        </p:nvCxnSpPr>
        <p:spPr>
          <a:xfrm rot="10800000" flipH="1">
            <a:off x="7074375" y="3224850"/>
            <a:ext cx="510300" cy="393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4" name="Shape 424"/>
          <p:cNvSpPr/>
          <p:nvPr/>
        </p:nvSpPr>
        <p:spPr>
          <a:xfrm>
            <a:off x="7461550" y="30988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5" name="Shape 425"/>
          <p:cNvCxnSpPr>
            <a:stCxn id="420" idx="1"/>
          </p:cNvCxnSpPr>
          <p:nvPr/>
        </p:nvCxnSpPr>
        <p:spPr>
          <a:xfrm rot="10800000">
            <a:off x="3999824" y="2676450"/>
            <a:ext cx="567000" cy="28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6" name="Shape 426"/>
          <p:cNvSpPr/>
          <p:nvPr/>
        </p:nvSpPr>
        <p:spPr>
          <a:xfrm>
            <a:off x="3868350" y="255855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27" name="Shape 427"/>
          <p:cNvCxnSpPr>
            <a:stCxn id="421" idx="1"/>
          </p:cNvCxnSpPr>
          <p:nvPr/>
        </p:nvCxnSpPr>
        <p:spPr>
          <a:xfrm flipH="1">
            <a:off x="4073324" y="4273650"/>
            <a:ext cx="493500" cy="402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28" name="Shape 428"/>
          <p:cNvSpPr/>
          <p:nvPr/>
        </p:nvSpPr>
        <p:spPr>
          <a:xfrm>
            <a:off x="3940475" y="45674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9" name="Shape 429"/>
          <p:cNvSpPr/>
          <p:nvPr/>
        </p:nvSpPr>
        <p:spPr>
          <a:xfrm>
            <a:off x="7428125" y="406205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0" name="Shape 430"/>
          <p:cNvSpPr/>
          <p:nvPr/>
        </p:nvSpPr>
        <p:spPr>
          <a:xfrm>
            <a:off x="5011950" y="535150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1" name="Shape 431"/>
          <p:cNvSpPr/>
          <p:nvPr/>
        </p:nvSpPr>
        <p:spPr>
          <a:xfrm>
            <a:off x="3659575" y="378225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2" name="Shape 432"/>
          <p:cNvSpPr/>
          <p:nvPr/>
        </p:nvSpPr>
        <p:spPr>
          <a:xfrm>
            <a:off x="3627450" y="330855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3" name="Shape 433"/>
          <p:cNvSpPr/>
          <p:nvPr/>
        </p:nvSpPr>
        <p:spPr>
          <a:xfrm>
            <a:off x="6225100" y="1677775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4" name="Shape 434"/>
          <p:cNvSpPr/>
          <p:nvPr/>
        </p:nvSpPr>
        <p:spPr>
          <a:xfrm>
            <a:off x="6792200" y="198140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5" name="Shape 435"/>
          <p:cNvSpPr txBox="1"/>
          <p:nvPr/>
        </p:nvSpPr>
        <p:spPr>
          <a:xfrm>
            <a:off x="3182550" y="3215550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436" name="Shape 436"/>
          <p:cNvSpPr txBox="1"/>
          <p:nvPr/>
        </p:nvSpPr>
        <p:spPr>
          <a:xfrm>
            <a:off x="3182550" y="3701250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437" name="Shape 437"/>
          <p:cNvSpPr txBox="1"/>
          <p:nvPr/>
        </p:nvSpPr>
        <p:spPr>
          <a:xfrm>
            <a:off x="4651150" y="5513525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438" name="Shape 438"/>
          <p:cNvSpPr txBox="1"/>
          <p:nvPr/>
        </p:nvSpPr>
        <p:spPr>
          <a:xfrm>
            <a:off x="7702450" y="4072212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439" name="Shape 439"/>
          <p:cNvSpPr txBox="1"/>
          <p:nvPr/>
        </p:nvSpPr>
        <p:spPr>
          <a:xfrm>
            <a:off x="7074375" y="1745000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440" name="Shape 440"/>
          <p:cNvSpPr txBox="1"/>
          <p:nvPr/>
        </p:nvSpPr>
        <p:spPr>
          <a:xfrm>
            <a:off x="6304350" y="1241950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38910250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Shape 445"/>
          <p:cNvSpPr/>
          <p:nvPr/>
        </p:nvSpPr>
        <p:spPr>
          <a:xfrm>
            <a:off x="3746375" y="1677762"/>
            <a:ext cx="3881400" cy="38814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446" name="Shape 446"/>
          <p:cNvSpPr txBox="1">
            <a:spLocks noGrp="1"/>
          </p:cNvSpPr>
          <p:nvPr>
            <p:ph type="title"/>
          </p:nvPr>
        </p:nvSpPr>
        <p:spPr>
          <a:xfrm>
            <a:off x="240857" y="487152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</a:t>
            </a:r>
          </a:p>
        </p:txBody>
      </p:sp>
      <p:grpSp>
        <p:nvGrpSpPr>
          <p:cNvPr id="447" name="Shape 447"/>
          <p:cNvGrpSpPr/>
          <p:nvPr/>
        </p:nvGrpSpPr>
        <p:grpSpPr>
          <a:xfrm>
            <a:off x="481575" y="3127050"/>
            <a:ext cx="1725600" cy="327600"/>
            <a:chOff x="481575" y="1812600"/>
            <a:chExt cx="1725600" cy="327600"/>
          </a:xfrm>
        </p:grpSpPr>
        <p:sp>
          <p:nvSpPr>
            <p:cNvPr id="448" name="Shape 448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  <p:sp>
          <p:nvSpPr>
            <p:cNvPr id="449" name="Shape 449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id="450" name="Shape 450"/>
          <p:cNvGrpSpPr/>
          <p:nvPr/>
        </p:nvGrpSpPr>
        <p:grpSpPr>
          <a:xfrm>
            <a:off x="481575" y="3454650"/>
            <a:ext cx="1725600" cy="327600"/>
            <a:chOff x="481575" y="1812600"/>
            <a:chExt cx="1725600" cy="327600"/>
          </a:xfrm>
        </p:grpSpPr>
        <p:sp>
          <p:nvSpPr>
            <p:cNvPr id="451" name="Shape 451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  <p:sp>
          <p:nvSpPr>
            <p:cNvPr id="452" name="Shape 452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id="453" name="Shape 453"/>
          <p:cNvGrpSpPr/>
          <p:nvPr/>
        </p:nvGrpSpPr>
        <p:grpSpPr>
          <a:xfrm>
            <a:off x="481575" y="3782250"/>
            <a:ext cx="1725600" cy="327600"/>
            <a:chOff x="481575" y="1812600"/>
            <a:chExt cx="1725600" cy="327600"/>
          </a:xfrm>
        </p:grpSpPr>
        <p:sp>
          <p:nvSpPr>
            <p:cNvPr id="454" name="Shape 454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  <p:sp>
          <p:nvSpPr>
            <p:cNvPr id="455" name="Shape 455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grpSp>
        <p:nvGrpSpPr>
          <p:cNvPr id="456" name="Shape 456"/>
          <p:cNvGrpSpPr/>
          <p:nvPr/>
        </p:nvGrpSpPr>
        <p:grpSpPr>
          <a:xfrm>
            <a:off x="481575" y="4109850"/>
            <a:ext cx="1725600" cy="327600"/>
            <a:chOff x="481575" y="1812600"/>
            <a:chExt cx="1725600" cy="327600"/>
          </a:xfrm>
        </p:grpSpPr>
        <p:sp>
          <p:nvSpPr>
            <p:cNvPr id="457" name="Shape 457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  <p:sp>
          <p:nvSpPr>
            <p:cNvPr id="458" name="Shape 458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</p:grpSp>
      <p:grpSp>
        <p:nvGrpSpPr>
          <p:cNvPr id="459" name="Shape 459"/>
          <p:cNvGrpSpPr/>
          <p:nvPr/>
        </p:nvGrpSpPr>
        <p:grpSpPr>
          <a:xfrm>
            <a:off x="481575" y="4437450"/>
            <a:ext cx="1725600" cy="327600"/>
            <a:chOff x="481575" y="1812600"/>
            <a:chExt cx="1725600" cy="327600"/>
          </a:xfrm>
        </p:grpSpPr>
        <p:sp>
          <p:nvSpPr>
            <p:cNvPr id="460" name="Shape 460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  <p:sp>
          <p:nvSpPr>
            <p:cNvPr id="461" name="Shape 461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</p:grpSp>
      <p:grpSp>
        <p:nvGrpSpPr>
          <p:cNvPr id="462" name="Shape 462"/>
          <p:cNvGrpSpPr/>
          <p:nvPr/>
        </p:nvGrpSpPr>
        <p:grpSpPr>
          <a:xfrm>
            <a:off x="481575" y="2799450"/>
            <a:ext cx="1725600" cy="327600"/>
            <a:chOff x="481575" y="1812600"/>
            <a:chExt cx="1725600" cy="327600"/>
          </a:xfrm>
        </p:grpSpPr>
        <p:sp>
          <p:nvSpPr>
            <p:cNvPr id="463" name="Shape 463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  <p:sp>
          <p:nvSpPr>
            <p:cNvPr id="464" name="Shape 464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</p:grpSp>
      <p:sp>
        <p:nvSpPr>
          <p:cNvPr id="465" name="Shape 465"/>
          <p:cNvSpPr txBox="1"/>
          <p:nvPr/>
        </p:nvSpPr>
        <p:spPr>
          <a:xfrm>
            <a:off x="481575" y="2276312"/>
            <a:ext cx="15318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Hash table</a:t>
            </a:r>
          </a:p>
        </p:txBody>
      </p:sp>
      <p:pic>
        <p:nvPicPr>
          <p:cNvPr id="466" name="Shape 466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26267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Shape 467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566824" y="393713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Shape 468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5943224" y="3281938"/>
            <a:ext cx="1131150" cy="6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69" name="Shape 469"/>
          <p:cNvCxnSpPr>
            <a:stCxn id="468" idx="3"/>
          </p:cNvCxnSpPr>
          <p:nvPr/>
        </p:nvCxnSpPr>
        <p:spPr>
          <a:xfrm rot="10800000" flipH="1">
            <a:off x="7074375" y="3224850"/>
            <a:ext cx="510300" cy="3936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0" name="Shape 470"/>
          <p:cNvSpPr/>
          <p:nvPr/>
        </p:nvSpPr>
        <p:spPr>
          <a:xfrm>
            <a:off x="7461550" y="30988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1" name="Shape 471"/>
          <p:cNvCxnSpPr>
            <a:stCxn id="466" idx="1"/>
          </p:cNvCxnSpPr>
          <p:nvPr/>
        </p:nvCxnSpPr>
        <p:spPr>
          <a:xfrm rot="10800000">
            <a:off x="3999824" y="2676450"/>
            <a:ext cx="567000" cy="2868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2" name="Shape 472"/>
          <p:cNvSpPr/>
          <p:nvPr/>
        </p:nvSpPr>
        <p:spPr>
          <a:xfrm>
            <a:off x="3868350" y="255855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473" name="Shape 473"/>
          <p:cNvCxnSpPr>
            <a:stCxn id="467" idx="1"/>
          </p:cNvCxnSpPr>
          <p:nvPr/>
        </p:nvCxnSpPr>
        <p:spPr>
          <a:xfrm flipH="1">
            <a:off x="4073324" y="4273650"/>
            <a:ext cx="493500" cy="402900"/>
          </a:xfrm>
          <a:prstGeom prst="straightConnector1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474" name="Shape 474"/>
          <p:cNvSpPr/>
          <p:nvPr/>
        </p:nvSpPr>
        <p:spPr>
          <a:xfrm>
            <a:off x="3940475" y="45674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5" name="Shape 475"/>
          <p:cNvSpPr/>
          <p:nvPr/>
        </p:nvSpPr>
        <p:spPr>
          <a:xfrm>
            <a:off x="7428125" y="406205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Shape 476"/>
          <p:cNvSpPr/>
          <p:nvPr/>
        </p:nvSpPr>
        <p:spPr>
          <a:xfrm>
            <a:off x="5011950" y="535150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7" name="Shape 477"/>
          <p:cNvSpPr/>
          <p:nvPr/>
        </p:nvSpPr>
        <p:spPr>
          <a:xfrm>
            <a:off x="3659575" y="378225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8" name="Shape 478"/>
          <p:cNvSpPr/>
          <p:nvPr/>
        </p:nvSpPr>
        <p:spPr>
          <a:xfrm>
            <a:off x="3627450" y="330855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9" name="Shape 479"/>
          <p:cNvSpPr/>
          <p:nvPr/>
        </p:nvSpPr>
        <p:spPr>
          <a:xfrm>
            <a:off x="6225100" y="1677775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0" name="Shape 480"/>
          <p:cNvSpPr/>
          <p:nvPr/>
        </p:nvSpPr>
        <p:spPr>
          <a:xfrm>
            <a:off x="6792200" y="198140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81" name="Shape 481"/>
          <p:cNvSpPr txBox="1"/>
          <p:nvPr/>
        </p:nvSpPr>
        <p:spPr>
          <a:xfrm>
            <a:off x="3182550" y="3215550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482" name="Shape 482"/>
          <p:cNvSpPr txBox="1"/>
          <p:nvPr/>
        </p:nvSpPr>
        <p:spPr>
          <a:xfrm>
            <a:off x="3182550" y="3701250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483" name="Shape 483"/>
          <p:cNvSpPr txBox="1"/>
          <p:nvPr/>
        </p:nvSpPr>
        <p:spPr>
          <a:xfrm>
            <a:off x="4651150" y="5513525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484" name="Shape 484"/>
          <p:cNvSpPr txBox="1"/>
          <p:nvPr/>
        </p:nvSpPr>
        <p:spPr>
          <a:xfrm>
            <a:off x="7702450" y="4072212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485" name="Shape 485"/>
          <p:cNvSpPr txBox="1"/>
          <p:nvPr/>
        </p:nvSpPr>
        <p:spPr>
          <a:xfrm>
            <a:off x="7074375" y="1745000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486" name="Shape 486"/>
          <p:cNvSpPr txBox="1"/>
          <p:nvPr/>
        </p:nvSpPr>
        <p:spPr>
          <a:xfrm>
            <a:off x="6304350" y="1241950"/>
            <a:ext cx="408900" cy="4029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</a:t>
            </a:r>
            <a:r>
              <a:rPr lang="en" baseline="-25000"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grpSp>
        <p:nvGrpSpPr>
          <p:cNvPr id="487" name="Shape 487"/>
          <p:cNvGrpSpPr/>
          <p:nvPr/>
        </p:nvGrpSpPr>
        <p:grpSpPr>
          <a:xfrm>
            <a:off x="3635263" y="2051148"/>
            <a:ext cx="1369608" cy="260016"/>
            <a:chOff x="481575" y="1812600"/>
            <a:chExt cx="1725600" cy="327600"/>
          </a:xfrm>
        </p:grpSpPr>
        <p:sp>
          <p:nvSpPr>
            <p:cNvPr id="488" name="Shape 488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  <p:sp>
          <p:nvSpPr>
            <p:cNvPr id="489" name="Shape 489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1</a:t>
              </a:r>
            </a:p>
          </p:txBody>
        </p:sp>
      </p:grpSp>
      <p:grpSp>
        <p:nvGrpSpPr>
          <p:cNvPr id="490" name="Shape 490"/>
          <p:cNvGrpSpPr/>
          <p:nvPr/>
        </p:nvGrpSpPr>
        <p:grpSpPr>
          <a:xfrm>
            <a:off x="3635263" y="1791123"/>
            <a:ext cx="1369608" cy="260016"/>
            <a:chOff x="481575" y="1812600"/>
            <a:chExt cx="1725600" cy="327600"/>
          </a:xfrm>
        </p:grpSpPr>
        <p:sp>
          <p:nvSpPr>
            <p:cNvPr id="491" name="Shape 491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  <p:sp>
          <p:nvSpPr>
            <p:cNvPr id="492" name="Shape 492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0</a:t>
              </a:r>
            </a:p>
          </p:txBody>
        </p:sp>
      </p:grpSp>
      <p:cxnSp>
        <p:nvCxnSpPr>
          <p:cNvPr id="493" name="Shape 493"/>
          <p:cNvCxnSpPr>
            <a:stCxn id="489" idx="2"/>
          </p:cNvCxnSpPr>
          <p:nvPr/>
        </p:nvCxnSpPr>
        <p:spPr>
          <a:xfrm>
            <a:off x="4662470" y="2311165"/>
            <a:ext cx="293700" cy="318599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494" name="Shape 494"/>
          <p:cNvGrpSpPr/>
          <p:nvPr/>
        </p:nvGrpSpPr>
        <p:grpSpPr>
          <a:xfrm>
            <a:off x="3232902" y="5072380"/>
            <a:ext cx="1369608" cy="260016"/>
            <a:chOff x="481575" y="1812600"/>
            <a:chExt cx="1725600" cy="327600"/>
          </a:xfrm>
        </p:grpSpPr>
        <p:sp>
          <p:nvSpPr>
            <p:cNvPr id="495" name="Shape 495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  <p:sp>
          <p:nvSpPr>
            <p:cNvPr id="496" name="Shape 496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2</a:t>
              </a:r>
            </a:p>
          </p:txBody>
        </p:sp>
      </p:grpSp>
      <p:grpSp>
        <p:nvGrpSpPr>
          <p:cNvPr id="497" name="Shape 497"/>
          <p:cNvGrpSpPr/>
          <p:nvPr/>
        </p:nvGrpSpPr>
        <p:grpSpPr>
          <a:xfrm>
            <a:off x="3232902" y="5332394"/>
            <a:ext cx="1369608" cy="260016"/>
            <a:chOff x="481575" y="1812600"/>
            <a:chExt cx="1725600" cy="327600"/>
          </a:xfrm>
        </p:grpSpPr>
        <p:sp>
          <p:nvSpPr>
            <p:cNvPr id="498" name="Shape 498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  <p:sp>
          <p:nvSpPr>
            <p:cNvPr id="499" name="Shape 499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3</a:t>
              </a:r>
            </a:p>
          </p:txBody>
        </p:sp>
      </p:grpSp>
      <p:cxnSp>
        <p:nvCxnSpPr>
          <p:cNvPr id="500" name="Shape 500"/>
          <p:cNvCxnSpPr>
            <a:stCxn id="496" idx="0"/>
          </p:cNvCxnSpPr>
          <p:nvPr/>
        </p:nvCxnSpPr>
        <p:spPr>
          <a:xfrm rot="10800000" flipH="1">
            <a:off x="4260108" y="4596280"/>
            <a:ext cx="482100" cy="476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grpSp>
        <p:nvGrpSpPr>
          <p:cNvPr id="501" name="Shape 501"/>
          <p:cNvGrpSpPr/>
          <p:nvPr/>
        </p:nvGrpSpPr>
        <p:grpSpPr>
          <a:xfrm>
            <a:off x="7304277" y="2363367"/>
            <a:ext cx="1369608" cy="260016"/>
            <a:chOff x="481575" y="1812600"/>
            <a:chExt cx="1725600" cy="327600"/>
          </a:xfrm>
        </p:grpSpPr>
        <p:sp>
          <p:nvSpPr>
            <p:cNvPr id="502" name="Shape 502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  <p:sp>
          <p:nvSpPr>
            <p:cNvPr id="503" name="Shape 503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4</a:t>
              </a:r>
            </a:p>
          </p:txBody>
        </p:sp>
      </p:grpSp>
      <p:grpSp>
        <p:nvGrpSpPr>
          <p:cNvPr id="504" name="Shape 504"/>
          <p:cNvGrpSpPr/>
          <p:nvPr/>
        </p:nvGrpSpPr>
        <p:grpSpPr>
          <a:xfrm>
            <a:off x="7304277" y="2623382"/>
            <a:ext cx="1369608" cy="260016"/>
            <a:chOff x="481575" y="1812600"/>
            <a:chExt cx="1725600" cy="327600"/>
          </a:xfrm>
        </p:grpSpPr>
        <p:sp>
          <p:nvSpPr>
            <p:cNvPr id="505" name="Shape 505"/>
            <p:cNvSpPr/>
            <p:nvPr/>
          </p:nvSpPr>
          <p:spPr>
            <a:xfrm>
              <a:off x="4815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k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  <p:sp>
          <p:nvSpPr>
            <p:cNvPr id="506" name="Shape 506"/>
            <p:cNvSpPr/>
            <p:nvPr/>
          </p:nvSpPr>
          <p:spPr>
            <a:xfrm>
              <a:off x="1344375" y="1812600"/>
              <a:ext cx="862800" cy="327600"/>
            </a:xfrm>
            <a:prstGeom prst="rect">
              <a:avLst/>
            </a:prstGeom>
            <a:solidFill>
              <a:srgbClr val="CFE2F3"/>
            </a:solidFill>
            <a:ln w="9525" cap="flat" cmpd="sng">
              <a:solidFill>
                <a:srgbClr val="0B5394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algn="ctr">
                <a:spcBef>
                  <a:spcPts val="0"/>
                </a:spcBef>
              </a:pPr>
              <a:r>
                <a:rPr lang="en" sz="1200">
                  <a:latin typeface="Roboto"/>
                  <a:ea typeface="Roboto"/>
                  <a:cs typeface="Roboto"/>
                  <a:sym typeface="Roboto"/>
                </a:rPr>
                <a:t>v</a:t>
              </a:r>
              <a:r>
                <a:rPr lang="en" sz="1200" baseline="-25000">
                  <a:latin typeface="Roboto"/>
                  <a:ea typeface="Roboto"/>
                  <a:cs typeface="Roboto"/>
                  <a:sym typeface="Roboto"/>
                </a:rPr>
                <a:t>5</a:t>
              </a:r>
            </a:p>
          </p:txBody>
        </p:sp>
      </p:grpSp>
      <p:cxnSp>
        <p:nvCxnSpPr>
          <p:cNvPr id="507" name="Shape 507"/>
          <p:cNvCxnSpPr>
            <a:stCxn id="505" idx="2"/>
          </p:cNvCxnSpPr>
          <p:nvPr/>
        </p:nvCxnSpPr>
        <p:spPr>
          <a:xfrm flipH="1">
            <a:off x="7069779" y="2883398"/>
            <a:ext cx="576900" cy="468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</p:spTree>
    <p:extLst>
      <p:ext uri="{BB962C8B-B14F-4D97-AF65-F5344CB8AC3E}">
        <p14:creationId xmlns:p14="http://schemas.microsoft.com/office/powerpoint/2010/main" val="20937542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Key identifier </a:t>
            </a:r>
            <a:r>
              <a:rPr lang="en-US" dirty="0"/>
              <a:t>= SHA-1(key)</a:t>
            </a:r>
          </a:p>
          <a:p>
            <a:endParaRPr lang="en-US" dirty="0"/>
          </a:p>
          <a:p>
            <a:r>
              <a:rPr lang="en-US" b="1" dirty="0"/>
              <a:t>Node identifier </a:t>
            </a:r>
            <a:r>
              <a:rPr lang="en-US" dirty="0"/>
              <a:t>= SHA-1(IP address)</a:t>
            </a:r>
          </a:p>
          <a:p>
            <a:endParaRPr lang="en-US" dirty="0"/>
          </a:p>
          <a:p>
            <a:r>
              <a:rPr lang="en-US" dirty="0"/>
              <a:t>SHA-1 </a:t>
            </a:r>
            <a:r>
              <a:rPr lang="en-US" dirty="0" err="1"/>
              <a:t>asigura</a:t>
            </a:r>
            <a:r>
              <a:rPr lang="en-US" dirty="0"/>
              <a:t> o </a:t>
            </a:r>
            <a:r>
              <a:rPr lang="en-US" dirty="0" err="1"/>
              <a:t>distributie</a:t>
            </a:r>
            <a:r>
              <a:rPr lang="en-US" dirty="0"/>
              <a:t> </a:t>
            </a:r>
            <a:r>
              <a:rPr lang="en-US" dirty="0" err="1"/>
              <a:t>uniforma</a:t>
            </a:r>
            <a:r>
              <a:rPr lang="en-US" dirty="0"/>
              <a:t> a </a:t>
            </a:r>
            <a:r>
              <a:rPr lang="en-US" dirty="0" err="1"/>
              <a:t>ambelor</a:t>
            </a:r>
            <a:endParaRPr lang="en-US" dirty="0"/>
          </a:p>
          <a:p>
            <a:endParaRPr lang="en-US" dirty="0"/>
          </a:p>
          <a:p>
            <a:r>
              <a:rPr lang="en-US" b="1" i="1" dirty="0"/>
              <a:t>Cum </a:t>
            </a:r>
            <a:r>
              <a:rPr lang="en-US" b="1" i="1" dirty="0" err="1"/>
              <a:t>partitioneaza</a:t>
            </a:r>
            <a:r>
              <a:rPr lang="en-US" b="1" i="1" dirty="0"/>
              <a:t> Chord </a:t>
            </a:r>
            <a:r>
              <a:rPr lang="en-US" b="1" i="1" dirty="0" err="1"/>
              <a:t>datele</a:t>
            </a:r>
            <a:r>
              <a:rPr lang="en-US" b="1" i="1" dirty="0"/>
              <a:t>?</a:t>
            </a:r>
          </a:p>
          <a:p>
            <a:pPr lvl="1"/>
            <a:r>
              <a:rPr lang="en-US" sz="2100" i="1" dirty="0"/>
              <a:t>i.e.</a:t>
            </a:r>
            <a:r>
              <a:rPr lang="en-US" sz="2100" dirty="0"/>
              <a:t>, map key IDs to node IDs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BEEBA30-1550-5E41-9068-59B9603F0E37}" type="slidenum">
              <a:rPr lang="en-US" smtClean="0"/>
              <a:pPr/>
              <a:t>22</a:t>
            </a:fld>
            <a:endParaRPr lang="en-US"/>
          </a:p>
        </p:txBody>
      </p:sp>
      <p:sp>
        <p:nvSpPr>
          <p:cNvPr id="206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Identificatori</a:t>
            </a:r>
            <a:r>
              <a:rPr lang="en-US" dirty="0"/>
              <a:t> Chord</a:t>
            </a:r>
          </a:p>
        </p:txBody>
      </p:sp>
    </p:spTree>
    <p:extLst>
      <p:ext uri="{BB962C8B-B14F-4D97-AF65-F5344CB8AC3E}">
        <p14:creationId xmlns:p14="http://schemas.microsoft.com/office/powerpoint/2010/main" val="34140419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Shape 512"/>
          <p:cNvSpPr txBox="1">
            <a:spLocks noGrp="1"/>
          </p:cNvSpPr>
          <p:nvPr>
            <p:ph type="title"/>
          </p:nvPr>
        </p:nvSpPr>
        <p:spPr>
          <a:xfrm>
            <a:off x="311700" y="64291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(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distributia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cheilor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513" name="Shape 513"/>
          <p:cNvSpPr/>
          <p:nvPr/>
        </p:nvSpPr>
        <p:spPr>
          <a:xfrm>
            <a:off x="2872396" y="24837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514" name="Shape 514"/>
          <p:cNvSpPr txBox="1"/>
          <p:nvPr/>
        </p:nvSpPr>
        <p:spPr>
          <a:xfrm>
            <a:off x="4170046" y="2034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515" name="Shape 515"/>
          <p:cNvSpPr txBox="1"/>
          <p:nvPr/>
        </p:nvSpPr>
        <p:spPr>
          <a:xfrm>
            <a:off x="237895" y="1586255"/>
            <a:ext cx="3203051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Inel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identificator</a:t>
            </a:r>
            <a:r>
              <a:rPr lang="ro-RO" sz="2000" dirty="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peste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spati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ul hash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000" baseline="30000" dirty="0">
                <a:latin typeface="Roboto"/>
                <a:ea typeface="Roboto"/>
                <a:cs typeface="Roboto"/>
                <a:sym typeface="Roboto"/>
              </a:rPr>
              <a:t>m</a:t>
            </a:r>
          </a:p>
        </p:txBody>
      </p:sp>
      <p:sp>
        <p:nvSpPr>
          <p:cNvPr id="516" name="Shape 516"/>
          <p:cNvSpPr txBox="1"/>
          <p:nvPr/>
        </p:nvSpPr>
        <p:spPr>
          <a:xfrm>
            <a:off x="3440946" y="2103575"/>
            <a:ext cx="613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b="1" baseline="300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-1</a:t>
            </a:r>
          </a:p>
        </p:txBody>
      </p:sp>
      <p:sp>
        <p:nvSpPr>
          <p:cNvPr id="517" name="Shape 517"/>
          <p:cNvSpPr txBox="1"/>
          <p:nvPr/>
        </p:nvSpPr>
        <p:spPr>
          <a:xfrm>
            <a:off x="4604671" y="21035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518" name="Shape 518"/>
          <p:cNvSpPr/>
          <p:nvPr/>
        </p:nvSpPr>
        <p:spPr>
          <a:xfrm>
            <a:off x="5099696" y="2397875"/>
            <a:ext cx="999100" cy="1926300"/>
          </a:xfrm>
          <a:custGeom>
            <a:avLst/>
            <a:gdLst/>
            <a:ahLst/>
            <a:cxnLst/>
            <a:rect l="0" t="0" r="0" b="0"/>
            <a:pathLst>
              <a:path w="39964" h="77052" extrusionOk="0">
                <a:moveTo>
                  <a:pt x="0" y="0"/>
                </a:moveTo>
                <a:cubicBezTo>
                  <a:pt x="1159" y="535"/>
                  <a:pt x="4548" y="1917"/>
                  <a:pt x="6956" y="3211"/>
                </a:cubicBezTo>
                <a:cubicBezTo>
                  <a:pt x="9363" y="4504"/>
                  <a:pt x="11771" y="5841"/>
                  <a:pt x="14447" y="7759"/>
                </a:cubicBezTo>
                <a:cubicBezTo>
                  <a:pt x="17122" y="9676"/>
                  <a:pt x="20555" y="12440"/>
                  <a:pt x="23008" y="14715"/>
                </a:cubicBezTo>
                <a:cubicBezTo>
                  <a:pt x="25460" y="16989"/>
                  <a:pt x="27512" y="19219"/>
                  <a:pt x="29162" y="21404"/>
                </a:cubicBezTo>
                <a:cubicBezTo>
                  <a:pt x="30812" y="23589"/>
                  <a:pt x="31704" y="25372"/>
                  <a:pt x="32908" y="27825"/>
                </a:cubicBezTo>
                <a:cubicBezTo>
                  <a:pt x="34112" y="30277"/>
                  <a:pt x="35360" y="33309"/>
                  <a:pt x="36386" y="36119"/>
                </a:cubicBezTo>
                <a:cubicBezTo>
                  <a:pt x="37411" y="38928"/>
                  <a:pt x="38481" y="41425"/>
                  <a:pt x="39061" y="44680"/>
                </a:cubicBezTo>
                <a:cubicBezTo>
                  <a:pt x="39640" y="47935"/>
                  <a:pt x="39774" y="51903"/>
                  <a:pt x="39864" y="55649"/>
                </a:cubicBezTo>
                <a:cubicBezTo>
                  <a:pt x="39953" y="59394"/>
                  <a:pt x="40086" y="63585"/>
                  <a:pt x="39596" y="67153"/>
                </a:cubicBezTo>
                <a:cubicBezTo>
                  <a:pt x="39105" y="70720"/>
                  <a:pt x="37366" y="75402"/>
                  <a:pt x="36921" y="77052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519" name="Shape 519"/>
          <p:cNvSpPr txBox="1"/>
          <p:nvPr/>
        </p:nvSpPr>
        <p:spPr>
          <a:xfrm>
            <a:off x="4060546" y="5566825"/>
            <a:ext cx="613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b="1" baseline="30000">
                <a:latin typeface="Roboto"/>
                <a:ea typeface="Roboto"/>
                <a:cs typeface="Roboto"/>
                <a:sym typeface="Roboto"/>
              </a:rPr>
              <a:t>m-1</a:t>
            </a:r>
          </a:p>
        </p:txBody>
      </p:sp>
    </p:spTree>
    <p:extLst>
      <p:ext uri="{BB962C8B-B14F-4D97-AF65-F5344CB8AC3E}">
        <p14:creationId xmlns:p14="http://schemas.microsoft.com/office/powerpoint/2010/main" val="375244299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Shape 524"/>
          <p:cNvSpPr txBox="1">
            <a:spLocks noGrp="1"/>
          </p:cNvSpPr>
          <p:nvPr>
            <p:ph type="title"/>
          </p:nvPr>
        </p:nvSpPr>
        <p:spPr>
          <a:xfrm>
            <a:off x="311700" y="636579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(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distributia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cheilor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)</a:t>
            </a:r>
          </a:p>
        </p:txBody>
      </p:sp>
      <p:sp>
        <p:nvSpPr>
          <p:cNvPr id="525" name="Shape 525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526" name="Shape 526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528" name="Shape 528"/>
          <p:cNvSpPr txBox="1"/>
          <p:nvPr/>
        </p:nvSpPr>
        <p:spPr>
          <a:xfrm>
            <a:off x="4966700" y="2782525"/>
            <a:ext cx="3917700" cy="112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 id = hash( node )</a:t>
            </a:r>
          </a:p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key id = hash( key )</a:t>
            </a:r>
          </a:p>
          <a:p>
            <a:pPr>
              <a:spcBef>
                <a:spcPts val="0"/>
              </a:spcBef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29" name="Shape 529"/>
          <p:cNvSpPr/>
          <p:nvPr/>
        </p:nvSpPr>
        <p:spPr>
          <a:xfrm>
            <a:off x="5080425" y="19283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0" name="Shape 530"/>
          <p:cNvSpPr/>
          <p:nvPr/>
        </p:nvSpPr>
        <p:spPr>
          <a:xfrm>
            <a:off x="5080425" y="2296275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Shape 531"/>
          <p:cNvSpPr txBox="1"/>
          <p:nvPr/>
        </p:nvSpPr>
        <p:spPr>
          <a:xfrm>
            <a:off x="5392075" y="1874975"/>
            <a:ext cx="1227386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= node</a:t>
            </a:r>
          </a:p>
        </p:txBody>
      </p:sp>
      <p:sp>
        <p:nvSpPr>
          <p:cNvPr id="532" name="Shape 532"/>
          <p:cNvSpPr txBox="1"/>
          <p:nvPr/>
        </p:nvSpPr>
        <p:spPr>
          <a:xfrm>
            <a:off x="5392075" y="2242875"/>
            <a:ext cx="8067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= key</a:t>
            </a:r>
          </a:p>
        </p:txBody>
      </p:sp>
      <p:sp>
        <p:nvSpPr>
          <p:cNvPr id="533" name="Shape 533"/>
          <p:cNvSpPr txBox="1"/>
          <p:nvPr/>
        </p:nvSpPr>
        <p:spPr>
          <a:xfrm>
            <a:off x="1632025" y="1874975"/>
            <a:ext cx="613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b="1" baseline="300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-1</a:t>
            </a:r>
          </a:p>
        </p:txBody>
      </p:sp>
      <p:sp>
        <p:nvSpPr>
          <p:cNvPr id="534" name="Shape 534"/>
          <p:cNvSpPr txBox="1"/>
          <p:nvPr/>
        </p:nvSpPr>
        <p:spPr>
          <a:xfrm>
            <a:off x="2795750" y="18749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535" name="Shape 535"/>
          <p:cNvSpPr/>
          <p:nvPr/>
        </p:nvSpPr>
        <p:spPr>
          <a:xfrm>
            <a:off x="3290775" y="2169275"/>
            <a:ext cx="999100" cy="1926300"/>
          </a:xfrm>
          <a:custGeom>
            <a:avLst/>
            <a:gdLst/>
            <a:ahLst/>
            <a:cxnLst/>
            <a:rect l="0" t="0" r="0" b="0"/>
            <a:pathLst>
              <a:path w="39964" h="77052" extrusionOk="0">
                <a:moveTo>
                  <a:pt x="0" y="0"/>
                </a:moveTo>
                <a:cubicBezTo>
                  <a:pt x="1159" y="535"/>
                  <a:pt x="4548" y="1917"/>
                  <a:pt x="6956" y="3211"/>
                </a:cubicBezTo>
                <a:cubicBezTo>
                  <a:pt x="9363" y="4504"/>
                  <a:pt x="11771" y="5841"/>
                  <a:pt x="14447" y="7759"/>
                </a:cubicBezTo>
                <a:cubicBezTo>
                  <a:pt x="17122" y="9676"/>
                  <a:pt x="20555" y="12440"/>
                  <a:pt x="23008" y="14715"/>
                </a:cubicBezTo>
                <a:cubicBezTo>
                  <a:pt x="25460" y="16989"/>
                  <a:pt x="27512" y="19219"/>
                  <a:pt x="29162" y="21404"/>
                </a:cubicBezTo>
                <a:cubicBezTo>
                  <a:pt x="30812" y="23589"/>
                  <a:pt x="31704" y="25372"/>
                  <a:pt x="32908" y="27825"/>
                </a:cubicBezTo>
                <a:cubicBezTo>
                  <a:pt x="34112" y="30277"/>
                  <a:pt x="35360" y="33309"/>
                  <a:pt x="36386" y="36119"/>
                </a:cubicBezTo>
                <a:cubicBezTo>
                  <a:pt x="37411" y="38928"/>
                  <a:pt x="38481" y="41425"/>
                  <a:pt x="39061" y="44680"/>
                </a:cubicBezTo>
                <a:cubicBezTo>
                  <a:pt x="39640" y="47935"/>
                  <a:pt x="39774" y="51903"/>
                  <a:pt x="39864" y="55649"/>
                </a:cubicBezTo>
                <a:cubicBezTo>
                  <a:pt x="39953" y="59394"/>
                  <a:pt x="40086" y="63585"/>
                  <a:pt x="39596" y="67153"/>
                </a:cubicBezTo>
                <a:cubicBezTo>
                  <a:pt x="39105" y="70720"/>
                  <a:pt x="37366" y="75402"/>
                  <a:pt x="36921" y="77052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536" name="Shape 536"/>
          <p:cNvSpPr txBox="1"/>
          <p:nvPr/>
        </p:nvSpPr>
        <p:spPr>
          <a:xfrm>
            <a:off x="2251625" y="5338225"/>
            <a:ext cx="613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b="1" baseline="30000">
                <a:latin typeface="Roboto"/>
                <a:ea typeface="Roboto"/>
                <a:cs typeface="Roboto"/>
                <a:sym typeface="Roboto"/>
              </a:rPr>
              <a:t>m-1</a:t>
            </a:r>
          </a:p>
        </p:txBody>
      </p:sp>
      <p:sp>
        <p:nvSpPr>
          <p:cNvPr id="15" name="Shape 515">
            <a:extLst>
              <a:ext uri="{FF2B5EF4-FFF2-40B4-BE49-F238E27FC236}">
                <a16:creationId xmlns:a16="http://schemas.microsoft.com/office/drawing/2014/main" id="{0905F3C6-82CB-9149-8910-8B6A9BDA1D6E}"/>
              </a:ext>
            </a:extLst>
          </p:cNvPr>
          <p:cNvSpPr txBox="1"/>
          <p:nvPr/>
        </p:nvSpPr>
        <p:spPr>
          <a:xfrm>
            <a:off x="285312" y="1153659"/>
            <a:ext cx="3203051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Inel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identificator</a:t>
            </a:r>
            <a:r>
              <a:rPr lang="ro-RO" sz="2000" dirty="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peste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spati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ul hash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000" baseline="30000" dirty="0">
                <a:latin typeface="Roboto"/>
                <a:ea typeface="Roboto"/>
                <a:cs typeface="Roboto"/>
                <a:sym typeface="Roboto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14919853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8EB36-A8C5-6749-AC06-7B14898DE631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80091" y="641654"/>
            <a:ext cx="8515350" cy="458788"/>
          </a:xfrm>
        </p:spPr>
        <p:txBody>
          <a:bodyPr/>
          <a:lstStyle/>
          <a:p>
            <a:r>
              <a:rPr lang="en-US" dirty="0"/>
              <a:t>Consistent hashing [</a:t>
            </a:r>
            <a:r>
              <a:rPr lang="en-US" dirty="0" err="1"/>
              <a:t>Karger</a:t>
            </a:r>
            <a:r>
              <a:rPr lang="en-US" dirty="0"/>
              <a:t> ‘97]</a:t>
            </a:r>
          </a:p>
        </p:txBody>
      </p:sp>
      <p:sp>
        <p:nvSpPr>
          <p:cNvPr id="208912" name="Text Box 16"/>
          <p:cNvSpPr txBox="1">
            <a:spLocks noChangeArrowheads="1"/>
          </p:cNvSpPr>
          <p:nvPr/>
        </p:nvSpPr>
        <p:spPr bwMode="auto">
          <a:xfrm>
            <a:off x="1580173" y="5206611"/>
            <a:ext cx="5970800" cy="646331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 w="38100">
            <a:solidFill>
              <a:schemeClr val="tx1"/>
            </a:solidFill>
            <a:prstDash val="sysDash"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dirty="0" err="1">
                <a:latin typeface="Arial" charset="0"/>
              </a:rPr>
              <a:t>Cheia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este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stocata</a:t>
            </a:r>
            <a:r>
              <a:rPr lang="en-US" dirty="0">
                <a:latin typeface="Arial" charset="0"/>
              </a:rPr>
              <a:t> la </a:t>
            </a:r>
            <a:r>
              <a:rPr lang="en-US" dirty="0">
                <a:solidFill>
                  <a:schemeClr val="accent2"/>
                </a:solidFill>
                <a:latin typeface="Arial" charset="0"/>
              </a:rPr>
              <a:t>successor: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nodul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avand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urmatorul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cel</a:t>
            </a:r>
            <a:r>
              <a:rPr lang="en-US" dirty="0">
                <a:latin typeface="Arial" charset="0"/>
              </a:rPr>
              <a:t> </a:t>
            </a:r>
            <a:r>
              <a:rPr lang="en-US" dirty="0" err="1">
                <a:latin typeface="Arial" charset="0"/>
              </a:rPr>
              <a:t>mai</a:t>
            </a:r>
            <a:r>
              <a:rPr lang="en-US" dirty="0">
                <a:latin typeface="Arial" charset="0"/>
              </a:rPr>
              <a:t> mare ID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949115" y="2055936"/>
            <a:ext cx="4322248" cy="3150676"/>
            <a:chOff x="1585995" y="1541525"/>
            <a:chExt cx="5762997" cy="4200901"/>
          </a:xfrm>
        </p:grpSpPr>
        <p:sp>
          <p:nvSpPr>
            <p:cNvPr id="208903" name="Text Box 7"/>
            <p:cNvSpPr txBox="1">
              <a:spLocks noChangeAspect="1" noChangeArrowheads="1"/>
            </p:cNvSpPr>
            <p:nvPr/>
          </p:nvSpPr>
          <p:spPr bwMode="auto">
            <a:xfrm>
              <a:off x="3503580" y="5085721"/>
              <a:ext cx="793380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BE00"/>
                  </a:solidFill>
                  <a:latin typeface="Helvetica" charset="0"/>
                </a:rPr>
                <a:t>K80</a:t>
              </a:r>
            </a:p>
          </p:txBody>
        </p:sp>
        <p:sp>
          <p:nvSpPr>
            <p:cNvPr id="208899" name="Oval 3"/>
            <p:cNvSpPr>
              <a:spLocks noChangeAspect="1" noChangeArrowheads="1"/>
            </p:cNvSpPr>
            <p:nvPr/>
          </p:nvSpPr>
          <p:spPr bwMode="auto">
            <a:xfrm>
              <a:off x="3314307" y="2118179"/>
              <a:ext cx="3154543" cy="3155561"/>
            </a:xfrm>
            <a:prstGeom prst="ellips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208900" name="Text Box 4"/>
            <p:cNvSpPr txBox="1">
              <a:spLocks noChangeAspect="1" noChangeArrowheads="1"/>
            </p:cNvSpPr>
            <p:nvPr/>
          </p:nvSpPr>
          <p:spPr bwMode="auto">
            <a:xfrm>
              <a:off x="6538513" y="3506626"/>
              <a:ext cx="810479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Helvetica" charset="0"/>
                </a:rPr>
                <a:t>N32</a:t>
              </a:r>
            </a:p>
          </p:txBody>
        </p:sp>
        <p:sp>
          <p:nvSpPr>
            <p:cNvPr id="208901" name="Text Box 5"/>
            <p:cNvSpPr txBox="1">
              <a:spLocks noChangeAspect="1" noChangeArrowheads="1"/>
            </p:cNvSpPr>
            <p:nvPr/>
          </p:nvSpPr>
          <p:spPr bwMode="auto">
            <a:xfrm>
              <a:off x="2600550" y="4335379"/>
              <a:ext cx="810479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Helvetica" charset="0"/>
                </a:rPr>
                <a:t>N90</a:t>
              </a:r>
            </a:p>
          </p:txBody>
        </p:sp>
        <p:sp>
          <p:nvSpPr>
            <p:cNvPr id="208902" name="Text Box 6"/>
            <p:cNvSpPr txBox="1">
              <a:spLocks noChangeAspect="1" noChangeArrowheads="1"/>
            </p:cNvSpPr>
            <p:nvPr/>
          </p:nvSpPr>
          <p:spPr bwMode="auto">
            <a:xfrm>
              <a:off x="2601038" y="2328174"/>
              <a:ext cx="981465" cy="492443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chemeClr val="accent2"/>
                  </a:solidFill>
                  <a:latin typeface="Helvetica" charset="0"/>
                </a:rPr>
                <a:t>N105</a:t>
              </a:r>
            </a:p>
          </p:txBody>
        </p:sp>
        <p:sp>
          <p:nvSpPr>
            <p:cNvPr id="208904" name="Text Box 8"/>
            <p:cNvSpPr txBox="1">
              <a:spLocks noChangeAspect="1" noChangeArrowheads="1"/>
            </p:cNvSpPr>
            <p:nvPr/>
          </p:nvSpPr>
          <p:spPr bwMode="auto">
            <a:xfrm>
              <a:off x="6388669" y="2323226"/>
              <a:ext cx="793380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BE00"/>
                  </a:solidFill>
                  <a:latin typeface="Helvetica" charset="0"/>
                </a:rPr>
                <a:t>K20</a:t>
              </a:r>
            </a:p>
          </p:txBody>
        </p:sp>
        <p:sp>
          <p:nvSpPr>
            <p:cNvPr id="208905" name="Text Box 9"/>
            <p:cNvSpPr txBox="1">
              <a:spLocks noChangeAspect="1" noChangeArrowheads="1"/>
            </p:cNvSpPr>
            <p:nvPr/>
          </p:nvSpPr>
          <p:spPr bwMode="auto">
            <a:xfrm>
              <a:off x="4891579" y="1739512"/>
              <a:ext cx="622392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>
                  <a:solidFill>
                    <a:srgbClr val="00BE00"/>
                  </a:solidFill>
                  <a:latin typeface="Helvetica" charset="0"/>
                </a:rPr>
                <a:t>K5</a:t>
              </a:r>
            </a:p>
          </p:txBody>
        </p:sp>
        <p:sp>
          <p:nvSpPr>
            <p:cNvPr id="208906" name="Text Box 10"/>
            <p:cNvSpPr txBox="1">
              <a:spLocks noChangeAspect="1" noChangeArrowheads="1"/>
            </p:cNvSpPr>
            <p:nvPr/>
          </p:nvSpPr>
          <p:spPr bwMode="auto">
            <a:xfrm>
              <a:off x="3896432" y="3389786"/>
              <a:ext cx="1990289" cy="8617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dirty="0">
                  <a:latin typeface="Arial" charset="0"/>
                </a:rPr>
                <a:t>Circular 7-bit</a:t>
              </a:r>
            </a:p>
            <a:p>
              <a:pPr algn="ctr"/>
              <a:r>
                <a:rPr lang="en-US" dirty="0">
                  <a:latin typeface="Arial" charset="0"/>
                </a:rPr>
                <a:t>ID space</a:t>
              </a:r>
            </a:p>
          </p:txBody>
        </p:sp>
        <p:sp>
          <p:nvSpPr>
            <p:cNvPr id="208908" name="Text Box 12"/>
            <p:cNvSpPr txBox="1">
              <a:spLocks noChangeAspect="1" noChangeArrowheads="1"/>
            </p:cNvSpPr>
            <p:nvPr/>
          </p:nvSpPr>
          <p:spPr bwMode="auto">
            <a:xfrm>
              <a:off x="3176388" y="1572809"/>
              <a:ext cx="1032761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charset="0"/>
                </a:rPr>
                <a:t>Key 5</a:t>
              </a:r>
            </a:p>
          </p:txBody>
        </p:sp>
        <p:sp>
          <p:nvSpPr>
            <p:cNvPr id="208909" name="Line 13"/>
            <p:cNvSpPr>
              <a:spLocks noChangeAspect="1" noChangeShapeType="1"/>
            </p:cNvSpPr>
            <p:nvPr/>
          </p:nvSpPr>
          <p:spPr bwMode="auto">
            <a:xfrm>
              <a:off x="4196356" y="1859300"/>
              <a:ext cx="695224" cy="6954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 dirty="0">
                <a:latin typeface="Arial" charset="0"/>
              </a:endParaRPr>
            </a:p>
          </p:txBody>
        </p:sp>
        <p:sp>
          <p:nvSpPr>
            <p:cNvPr id="208910" name="Text Box 14"/>
            <p:cNvSpPr txBox="1">
              <a:spLocks noChangeAspect="1" noChangeArrowheads="1"/>
            </p:cNvSpPr>
            <p:nvPr/>
          </p:nvSpPr>
          <p:spPr bwMode="auto">
            <a:xfrm>
              <a:off x="1585995" y="3247830"/>
              <a:ext cx="1579920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dirty="0">
                  <a:latin typeface="Arial" charset="0"/>
                </a:rPr>
                <a:t>Node 105</a:t>
              </a:r>
            </a:p>
          </p:txBody>
        </p:sp>
        <p:sp>
          <p:nvSpPr>
            <p:cNvPr id="2" name="Arc 1"/>
            <p:cNvSpPr/>
            <p:nvPr/>
          </p:nvSpPr>
          <p:spPr>
            <a:xfrm>
              <a:off x="3257525" y="1920920"/>
              <a:ext cx="3447124" cy="3448237"/>
            </a:xfrm>
            <a:prstGeom prst="arc">
              <a:avLst>
                <a:gd name="adj1" fmla="val 17209997"/>
                <a:gd name="adj2" fmla="val 21147000"/>
              </a:avLst>
            </a:prstGeom>
            <a:ln>
              <a:prstDash val="solid"/>
              <a:headEnd type="non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Arc 22"/>
            <p:cNvSpPr/>
            <p:nvPr/>
          </p:nvSpPr>
          <p:spPr>
            <a:xfrm>
              <a:off x="3021727" y="1541525"/>
              <a:ext cx="3977085" cy="3978369"/>
            </a:xfrm>
            <a:prstGeom prst="arc">
              <a:avLst>
                <a:gd name="adj1" fmla="val 20210009"/>
                <a:gd name="adj2" fmla="val 21442565"/>
              </a:avLst>
            </a:prstGeom>
            <a:ln>
              <a:prstDash val="solid"/>
              <a:headEnd type="non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Arc 23"/>
            <p:cNvSpPr/>
            <p:nvPr/>
          </p:nvSpPr>
          <p:spPr>
            <a:xfrm>
              <a:off x="2809581" y="1551843"/>
              <a:ext cx="4189231" cy="4190583"/>
            </a:xfrm>
            <a:prstGeom prst="arc">
              <a:avLst>
                <a:gd name="adj1" fmla="val 7854732"/>
                <a:gd name="adj2" fmla="val 8595762"/>
              </a:avLst>
            </a:prstGeom>
            <a:ln>
              <a:prstDash val="solid"/>
              <a:headEnd type="none" w="med" len="med"/>
              <a:tailEnd type="triangle" w="med" len="med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" name="Straight Arrow Connector 3"/>
            <p:cNvCxnSpPr/>
            <p:nvPr/>
          </p:nvCxnSpPr>
          <p:spPr>
            <a:xfrm flipV="1">
              <a:off x="2207172" y="2794934"/>
              <a:ext cx="273269" cy="452896"/>
            </a:xfrm>
            <a:prstGeom prst="straightConnector1">
              <a:avLst/>
            </a:prstGeom>
            <a:ln>
              <a:prstDash val="soli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052140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8EB36-A8C5-6749-AC06-7B14898DE631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Chord: Successor pointers</a:t>
            </a:r>
          </a:p>
        </p:txBody>
      </p:sp>
      <p:sp>
        <p:nvSpPr>
          <p:cNvPr id="208903" name="Text Box 7"/>
          <p:cNvSpPr txBox="1">
            <a:spLocks noChangeAspect="1" noChangeArrowheads="1"/>
          </p:cNvSpPr>
          <p:nvPr/>
        </p:nvSpPr>
        <p:spPr bwMode="auto">
          <a:xfrm>
            <a:off x="2101039" y="4151327"/>
            <a:ext cx="5950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BE00"/>
                </a:solidFill>
                <a:latin typeface="Helvetica" charset="0"/>
              </a:rPr>
              <a:t>K80</a:t>
            </a:r>
          </a:p>
        </p:txBody>
      </p:sp>
      <p:sp>
        <p:nvSpPr>
          <p:cNvPr id="208899" name="Oval 3"/>
          <p:cNvSpPr>
            <a:spLocks noChangeAspect="1" noChangeArrowheads="1"/>
          </p:cNvSpPr>
          <p:nvPr/>
        </p:nvSpPr>
        <p:spPr bwMode="auto">
          <a:xfrm>
            <a:off x="3245350" y="2488426"/>
            <a:ext cx="2365907" cy="236667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08900" name="Text Box 4"/>
          <p:cNvSpPr txBox="1">
            <a:spLocks noChangeAspect="1" noChangeArrowheads="1"/>
          </p:cNvSpPr>
          <p:nvPr/>
        </p:nvSpPr>
        <p:spPr bwMode="auto">
          <a:xfrm>
            <a:off x="5663504" y="3529760"/>
            <a:ext cx="60785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N32</a:t>
            </a:r>
          </a:p>
        </p:txBody>
      </p:sp>
      <p:sp>
        <p:nvSpPr>
          <p:cNvPr id="208901" name="Text Box 5"/>
          <p:cNvSpPr txBox="1">
            <a:spLocks noChangeAspect="1" noChangeArrowheads="1"/>
          </p:cNvSpPr>
          <p:nvPr/>
        </p:nvSpPr>
        <p:spPr bwMode="auto">
          <a:xfrm>
            <a:off x="2710032" y="4151326"/>
            <a:ext cx="60785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N90</a:t>
            </a:r>
          </a:p>
        </p:txBody>
      </p:sp>
      <p:sp>
        <p:nvSpPr>
          <p:cNvPr id="208902" name="Text Box 6"/>
          <p:cNvSpPr txBox="1">
            <a:spLocks noChangeAspect="1" noChangeArrowheads="1"/>
          </p:cNvSpPr>
          <p:nvPr/>
        </p:nvSpPr>
        <p:spPr bwMode="auto">
          <a:xfrm>
            <a:off x="2710398" y="2645921"/>
            <a:ext cx="73609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N105</a:t>
            </a:r>
          </a:p>
        </p:txBody>
      </p:sp>
      <p:sp>
        <p:nvSpPr>
          <p:cNvPr id="23" name="Arc 22"/>
          <p:cNvSpPr/>
          <p:nvPr/>
        </p:nvSpPr>
        <p:spPr>
          <a:xfrm>
            <a:off x="2979683" y="2055935"/>
            <a:ext cx="3029046" cy="3030024"/>
          </a:xfrm>
          <a:prstGeom prst="arc">
            <a:avLst>
              <a:gd name="adj1" fmla="val 19697290"/>
              <a:gd name="adj2" fmla="val 21207213"/>
            </a:avLst>
          </a:prstGeom>
          <a:ln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4"/>
          <p:cNvSpPr txBox="1">
            <a:spLocks noChangeAspect="1" noChangeArrowheads="1"/>
          </p:cNvSpPr>
          <p:nvPr/>
        </p:nvSpPr>
        <p:spPr bwMode="auto">
          <a:xfrm>
            <a:off x="5233589" y="2313391"/>
            <a:ext cx="60785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N10</a:t>
            </a:r>
          </a:p>
        </p:txBody>
      </p:sp>
      <p:sp>
        <p:nvSpPr>
          <p:cNvPr id="27" name="Text Box 4"/>
          <p:cNvSpPr txBox="1">
            <a:spLocks noChangeAspect="1" noChangeArrowheads="1"/>
          </p:cNvSpPr>
          <p:nvPr/>
        </p:nvSpPr>
        <p:spPr bwMode="auto">
          <a:xfrm>
            <a:off x="5210528" y="4697381"/>
            <a:ext cx="60785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N60</a:t>
            </a:r>
          </a:p>
        </p:txBody>
      </p:sp>
      <p:sp>
        <p:nvSpPr>
          <p:cNvPr id="28" name="Text Box 6"/>
          <p:cNvSpPr txBox="1">
            <a:spLocks noChangeAspect="1" noChangeArrowheads="1"/>
          </p:cNvSpPr>
          <p:nvPr/>
        </p:nvSpPr>
        <p:spPr bwMode="auto">
          <a:xfrm>
            <a:off x="3301786" y="2121191"/>
            <a:ext cx="73609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" charset="0"/>
              </a:rPr>
              <a:t>N120</a:t>
            </a:r>
          </a:p>
        </p:txBody>
      </p:sp>
      <p:sp>
        <p:nvSpPr>
          <p:cNvPr id="29" name="Arc 28"/>
          <p:cNvSpPr/>
          <p:nvPr/>
        </p:nvSpPr>
        <p:spPr>
          <a:xfrm>
            <a:off x="2979683" y="2055935"/>
            <a:ext cx="3029046" cy="3030024"/>
          </a:xfrm>
          <a:prstGeom prst="arc">
            <a:avLst>
              <a:gd name="adj1" fmla="val 978989"/>
              <a:gd name="adj2" fmla="val 2736251"/>
            </a:avLst>
          </a:prstGeom>
          <a:ln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>
            <a:off x="2979683" y="2055935"/>
            <a:ext cx="3029046" cy="3030024"/>
          </a:xfrm>
          <a:prstGeom prst="arc">
            <a:avLst>
              <a:gd name="adj1" fmla="val 978989"/>
              <a:gd name="adj2" fmla="val 2736251"/>
            </a:avLst>
          </a:prstGeom>
          <a:ln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2814146" y="2049973"/>
            <a:ext cx="3194584" cy="3093106"/>
          </a:xfrm>
          <a:prstGeom prst="arc">
            <a:avLst>
              <a:gd name="adj1" fmla="val 3936916"/>
              <a:gd name="adj2" fmla="val 8350573"/>
            </a:avLst>
          </a:prstGeom>
          <a:ln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2866393" y="2066972"/>
            <a:ext cx="3194584" cy="3093106"/>
          </a:xfrm>
          <a:prstGeom prst="arc">
            <a:avLst>
              <a:gd name="adj1" fmla="val 10007382"/>
              <a:gd name="adj2" fmla="val 11949605"/>
            </a:avLst>
          </a:prstGeom>
          <a:ln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>
            <a:off x="2811308" y="1964388"/>
            <a:ext cx="2177433" cy="2108266"/>
          </a:xfrm>
          <a:prstGeom prst="arc">
            <a:avLst>
              <a:gd name="adj1" fmla="val 12376268"/>
              <a:gd name="adj2" fmla="val 13669507"/>
            </a:avLst>
          </a:prstGeom>
          <a:ln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2101038" y="2131750"/>
            <a:ext cx="4430111" cy="3770444"/>
          </a:xfrm>
          <a:prstGeom prst="arc">
            <a:avLst>
              <a:gd name="adj1" fmla="val 15931530"/>
              <a:gd name="adj2" fmla="val 17562927"/>
            </a:avLst>
          </a:prstGeom>
          <a:ln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913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7B8EB36-A8C5-6749-AC06-7B14898DE631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20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lookup</a:t>
            </a:r>
            <a:endParaRPr lang="en-US" dirty="0"/>
          </a:p>
        </p:txBody>
      </p:sp>
      <p:sp>
        <p:nvSpPr>
          <p:cNvPr id="208903" name="Text Box 7"/>
          <p:cNvSpPr txBox="1">
            <a:spLocks noChangeAspect="1" noChangeArrowheads="1"/>
          </p:cNvSpPr>
          <p:nvPr/>
        </p:nvSpPr>
        <p:spPr bwMode="auto">
          <a:xfrm>
            <a:off x="2101039" y="4151327"/>
            <a:ext cx="59503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rgbClr val="00BE00"/>
                </a:solidFill>
                <a:latin typeface="Helvetica" charset="0"/>
              </a:rPr>
              <a:t>K80</a:t>
            </a:r>
          </a:p>
        </p:txBody>
      </p:sp>
      <p:sp>
        <p:nvSpPr>
          <p:cNvPr id="208899" name="Oval 3"/>
          <p:cNvSpPr>
            <a:spLocks noChangeAspect="1" noChangeArrowheads="1"/>
          </p:cNvSpPr>
          <p:nvPr/>
        </p:nvSpPr>
        <p:spPr bwMode="auto">
          <a:xfrm>
            <a:off x="3245350" y="2488426"/>
            <a:ext cx="2365907" cy="2366671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08900" name="Text Box 4"/>
          <p:cNvSpPr txBox="1">
            <a:spLocks noChangeAspect="1" noChangeArrowheads="1"/>
          </p:cNvSpPr>
          <p:nvPr/>
        </p:nvSpPr>
        <p:spPr bwMode="auto">
          <a:xfrm>
            <a:off x="5663504" y="3529760"/>
            <a:ext cx="60785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N32</a:t>
            </a:r>
          </a:p>
        </p:txBody>
      </p:sp>
      <p:sp>
        <p:nvSpPr>
          <p:cNvPr id="208901" name="Text Box 5"/>
          <p:cNvSpPr txBox="1">
            <a:spLocks noChangeAspect="1" noChangeArrowheads="1"/>
          </p:cNvSpPr>
          <p:nvPr/>
        </p:nvSpPr>
        <p:spPr bwMode="auto">
          <a:xfrm>
            <a:off x="2710032" y="4151326"/>
            <a:ext cx="60785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N90</a:t>
            </a:r>
          </a:p>
        </p:txBody>
      </p:sp>
      <p:sp>
        <p:nvSpPr>
          <p:cNvPr id="208902" name="Text Box 6"/>
          <p:cNvSpPr txBox="1">
            <a:spLocks noChangeAspect="1" noChangeArrowheads="1"/>
          </p:cNvSpPr>
          <p:nvPr/>
        </p:nvSpPr>
        <p:spPr bwMode="auto">
          <a:xfrm>
            <a:off x="2710398" y="2645921"/>
            <a:ext cx="73609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N105</a:t>
            </a:r>
          </a:p>
        </p:txBody>
      </p:sp>
      <p:sp>
        <p:nvSpPr>
          <p:cNvPr id="23" name="Arc 22"/>
          <p:cNvSpPr/>
          <p:nvPr/>
        </p:nvSpPr>
        <p:spPr>
          <a:xfrm>
            <a:off x="2979683" y="2055935"/>
            <a:ext cx="3029046" cy="3030024"/>
          </a:xfrm>
          <a:prstGeom prst="arc">
            <a:avLst>
              <a:gd name="adj1" fmla="val 19697290"/>
              <a:gd name="adj2" fmla="val 21207213"/>
            </a:avLst>
          </a:prstGeom>
          <a:ln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 Box 4"/>
          <p:cNvSpPr txBox="1">
            <a:spLocks noChangeAspect="1" noChangeArrowheads="1"/>
          </p:cNvSpPr>
          <p:nvPr/>
        </p:nvSpPr>
        <p:spPr bwMode="auto">
          <a:xfrm>
            <a:off x="5233589" y="2313391"/>
            <a:ext cx="60785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N10</a:t>
            </a:r>
          </a:p>
        </p:txBody>
      </p:sp>
      <p:sp>
        <p:nvSpPr>
          <p:cNvPr id="27" name="Text Box 4"/>
          <p:cNvSpPr txBox="1">
            <a:spLocks noChangeAspect="1" noChangeArrowheads="1"/>
          </p:cNvSpPr>
          <p:nvPr/>
        </p:nvSpPr>
        <p:spPr bwMode="auto">
          <a:xfrm>
            <a:off x="5210528" y="4697381"/>
            <a:ext cx="60785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N60</a:t>
            </a:r>
          </a:p>
        </p:txBody>
      </p:sp>
      <p:sp>
        <p:nvSpPr>
          <p:cNvPr id="28" name="Text Box 6"/>
          <p:cNvSpPr txBox="1">
            <a:spLocks noChangeAspect="1" noChangeArrowheads="1"/>
          </p:cNvSpPr>
          <p:nvPr/>
        </p:nvSpPr>
        <p:spPr bwMode="auto">
          <a:xfrm>
            <a:off x="3301786" y="2121191"/>
            <a:ext cx="736099" cy="369332"/>
          </a:xfrm>
          <a:prstGeom prst="rect">
            <a:avLst/>
          </a:prstGeom>
          <a:noFill/>
          <a:ln w="285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accent2"/>
                </a:solidFill>
                <a:latin typeface="Helvetica" charset="0"/>
              </a:rPr>
              <a:t>N120</a:t>
            </a:r>
          </a:p>
        </p:txBody>
      </p:sp>
      <p:sp>
        <p:nvSpPr>
          <p:cNvPr id="29" name="Arc 28"/>
          <p:cNvSpPr/>
          <p:nvPr/>
        </p:nvSpPr>
        <p:spPr>
          <a:xfrm>
            <a:off x="2979683" y="2055935"/>
            <a:ext cx="3029046" cy="3030024"/>
          </a:xfrm>
          <a:prstGeom prst="arc">
            <a:avLst>
              <a:gd name="adj1" fmla="val 978989"/>
              <a:gd name="adj2" fmla="val 2736251"/>
            </a:avLst>
          </a:prstGeom>
          <a:ln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/>
          <p:cNvSpPr/>
          <p:nvPr/>
        </p:nvSpPr>
        <p:spPr>
          <a:xfrm>
            <a:off x="2979683" y="2055935"/>
            <a:ext cx="3029046" cy="3030024"/>
          </a:xfrm>
          <a:prstGeom prst="arc">
            <a:avLst>
              <a:gd name="adj1" fmla="val 978989"/>
              <a:gd name="adj2" fmla="val 2736251"/>
            </a:avLst>
          </a:prstGeom>
          <a:ln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c 30"/>
          <p:cNvSpPr/>
          <p:nvPr/>
        </p:nvSpPr>
        <p:spPr>
          <a:xfrm>
            <a:off x="2814146" y="2049973"/>
            <a:ext cx="3194584" cy="3093106"/>
          </a:xfrm>
          <a:prstGeom prst="arc">
            <a:avLst>
              <a:gd name="adj1" fmla="val 3936916"/>
              <a:gd name="adj2" fmla="val 8350573"/>
            </a:avLst>
          </a:prstGeom>
          <a:ln>
            <a:solidFill>
              <a:srgbClr val="FF0000"/>
            </a:solidFill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c 31"/>
          <p:cNvSpPr/>
          <p:nvPr/>
        </p:nvSpPr>
        <p:spPr>
          <a:xfrm>
            <a:off x="2866393" y="2066972"/>
            <a:ext cx="3194584" cy="3093106"/>
          </a:xfrm>
          <a:prstGeom prst="arc">
            <a:avLst>
              <a:gd name="adj1" fmla="val 10007382"/>
              <a:gd name="adj2" fmla="val 11949605"/>
            </a:avLst>
          </a:prstGeom>
          <a:ln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c 32"/>
          <p:cNvSpPr/>
          <p:nvPr/>
        </p:nvSpPr>
        <p:spPr>
          <a:xfrm>
            <a:off x="2811308" y="1964388"/>
            <a:ext cx="2177433" cy="2108266"/>
          </a:xfrm>
          <a:prstGeom prst="arc">
            <a:avLst>
              <a:gd name="adj1" fmla="val 12376268"/>
              <a:gd name="adj2" fmla="val 13669507"/>
            </a:avLst>
          </a:prstGeom>
          <a:ln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Arc 33"/>
          <p:cNvSpPr/>
          <p:nvPr/>
        </p:nvSpPr>
        <p:spPr>
          <a:xfrm>
            <a:off x="2101038" y="2131750"/>
            <a:ext cx="4430111" cy="3770444"/>
          </a:xfrm>
          <a:prstGeom prst="arc">
            <a:avLst>
              <a:gd name="adj1" fmla="val 15931530"/>
              <a:gd name="adj2" fmla="val 17562927"/>
            </a:avLst>
          </a:prstGeom>
          <a:ln>
            <a:prstDash val="solid"/>
            <a:headEnd type="none" w="med" len="med"/>
            <a:tailEnd type="triangle" w="med" len="med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3056904" y="2473402"/>
            <a:ext cx="2097375" cy="1557789"/>
            <a:chOff x="2551872" y="2154869"/>
            <a:chExt cx="2796500" cy="2077052"/>
          </a:xfrm>
        </p:grpSpPr>
        <p:sp>
          <p:nvSpPr>
            <p:cNvPr id="208906" name="Text Box 10"/>
            <p:cNvSpPr txBox="1">
              <a:spLocks noChangeAspect="1" noChangeArrowheads="1"/>
            </p:cNvSpPr>
            <p:nvPr/>
          </p:nvSpPr>
          <p:spPr bwMode="auto">
            <a:xfrm rot="19380000">
              <a:off x="3108824" y="3141762"/>
              <a:ext cx="2229672" cy="49244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>
                  <a:solidFill>
                    <a:srgbClr val="FF0000"/>
                  </a:solidFill>
                  <a:latin typeface="Arial" charset="0"/>
                </a:rPr>
                <a:t>“N90 has K80”</a:t>
              </a:r>
              <a:endParaRPr lang="en-US" dirty="0">
                <a:solidFill>
                  <a:srgbClr val="FF0000"/>
                </a:solidFill>
                <a:latin typeface="Arial" charset="0"/>
              </a:endParaRPr>
            </a:p>
          </p:txBody>
        </p:sp>
        <p:cxnSp>
          <p:nvCxnSpPr>
            <p:cNvPr id="6" name="Straight Arrow Connector 5"/>
            <p:cNvCxnSpPr/>
            <p:nvPr/>
          </p:nvCxnSpPr>
          <p:spPr>
            <a:xfrm flipV="1">
              <a:off x="2551872" y="2154869"/>
              <a:ext cx="2796500" cy="2077052"/>
            </a:xfrm>
            <a:prstGeom prst="straightConnector1">
              <a:avLst/>
            </a:prstGeom>
            <a:ln>
              <a:solidFill>
                <a:srgbClr val="FF0000"/>
              </a:solidFill>
              <a:prstDash val="solid"/>
              <a:tailEnd type="triangle"/>
            </a:ln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4" name="Text Box 10"/>
          <p:cNvSpPr txBox="1">
            <a:spLocks noChangeAspect="1" noChangeArrowheads="1"/>
          </p:cNvSpPr>
          <p:nvPr/>
        </p:nvSpPr>
        <p:spPr bwMode="auto">
          <a:xfrm>
            <a:off x="5870921" y="2311382"/>
            <a:ext cx="1851789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>
                <a:solidFill>
                  <a:srgbClr val="FF0000"/>
                </a:solidFill>
                <a:latin typeface="Arial" charset="0"/>
              </a:rPr>
              <a:t>“Where is K80?”</a:t>
            </a:r>
            <a:endParaRPr lang="en-US" dirty="0">
              <a:solidFill>
                <a:srgbClr val="FF0000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9140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F133A0-2871-4249-B073-AEF2B6B0FC15}" type="slidenum">
              <a:rPr lang="en-US" smtClean="0"/>
              <a:pPr/>
              <a:t>28</a:t>
            </a:fld>
            <a:endParaRPr lang="en-US"/>
          </a:p>
        </p:txBody>
      </p:sp>
      <p:sp>
        <p:nvSpPr>
          <p:cNvPr id="2129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Simple lookup algorithm</a:t>
            </a:r>
          </a:p>
        </p:txBody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88943" y="1611381"/>
            <a:ext cx="6400800" cy="3400425"/>
          </a:xfrm>
        </p:spPr>
        <p:txBody>
          <a:bodyPr/>
          <a:lstStyle/>
          <a:p>
            <a:pPr>
              <a:buFontTx/>
              <a:buNone/>
            </a:pPr>
            <a:r>
              <a:rPr lang="en-US" b="1" spc="-225" dirty="0">
                <a:latin typeface="Courier" charset="0"/>
                <a:ea typeface="Courier" charset="0"/>
                <a:cs typeface="Courier" charset="0"/>
              </a:rPr>
              <a:t>Lookup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(key-id)</a:t>
            </a:r>
            <a:endParaRPr lang="en-US" i="1" spc="-225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spc="-225" dirty="0" err="1">
                <a:latin typeface="Courier" charset="0"/>
                <a:ea typeface="Courier" charset="0"/>
                <a:cs typeface="Courier" charset="0"/>
              </a:rPr>
              <a:t>succ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  <a:sym typeface="Wingdings"/>
              </a:rPr>
              <a:t>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my successor</a:t>
            </a:r>
          </a:p>
          <a:p>
            <a:pPr>
              <a:buFontTx/>
              <a:buNone/>
            </a:pP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spc="-225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my-id 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  <a:sym typeface="Symbol" charset="0"/>
              </a:rPr>
              <a:t>&lt;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pc="-225" dirty="0" err="1">
                <a:latin typeface="Courier" charset="0"/>
                <a:ea typeface="Courier" charset="0"/>
                <a:cs typeface="Courier" charset="0"/>
              </a:rPr>
              <a:t>succ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  <a:sym typeface="Symbol" charset="0"/>
              </a:rPr>
              <a:t>&lt;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key-id </a:t>
            </a:r>
            <a:r>
              <a:rPr lang="en-US" i="1" spc="-225" dirty="0">
                <a:latin typeface="Times New Roman"/>
                <a:cs typeface="Times New Roman"/>
              </a:rPr>
              <a:t>// next hop</a:t>
            </a:r>
          </a:p>
          <a:p>
            <a:pPr>
              <a:buFontTx/>
              <a:buNone/>
            </a:pP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		 call Lookup(key-id) on </a:t>
            </a:r>
            <a:r>
              <a:rPr lang="en-US" spc="-225" dirty="0" err="1">
                <a:latin typeface="Courier" charset="0"/>
                <a:ea typeface="Courier" charset="0"/>
                <a:cs typeface="Courier" charset="0"/>
              </a:rPr>
              <a:t>succ</a:t>
            </a:r>
            <a:endParaRPr lang="en-US" i="1" spc="-225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spc="-225" dirty="0">
                <a:latin typeface="Courier" charset="0"/>
                <a:ea typeface="Courier" charset="0"/>
                <a:cs typeface="Courier" charset="0"/>
              </a:rPr>
              <a:t>else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spc="-225" dirty="0"/>
              <a:t>  					</a:t>
            </a:r>
            <a:r>
              <a:rPr lang="en-US" i="1" spc="-225" dirty="0">
                <a:latin typeface="Times New Roman"/>
                <a:cs typeface="Times New Roman"/>
              </a:rPr>
              <a:t>// done</a:t>
            </a:r>
          </a:p>
          <a:p>
            <a:pPr>
              <a:buFontTx/>
              <a:buNone/>
            </a:pP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  </a:t>
            </a:r>
            <a:r>
              <a:rPr lang="en-US" b="1" spc="-225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</a:t>
            </a:r>
            <a:r>
              <a:rPr lang="en-US" spc="-225" dirty="0" err="1">
                <a:latin typeface="Courier" charset="0"/>
                <a:ea typeface="Courier" charset="0"/>
                <a:cs typeface="Courier" charset="0"/>
              </a:rPr>
              <a:t>succ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	  	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	</a:t>
            </a:r>
            <a:endParaRPr lang="en-US" i="1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endParaRPr lang="en-US" i="1" dirty="0">
              <a:latin typeface="Times New Roman" charset="0"/>
            </a:endParaRPr>
          </a:p>
          <a:p>
            <a:r>
              <a:rPr lang="en-US" b="1" dirty="0" err="1"/>
              <a:t>Corectitudinea</a:t>
            </a:r>
            <a:r>
              <a:rPr lang="en-US" b="1" dirty="0"/>
              <a:t> </a:t>
            </a:r>
            <a:r>
              <a:rPr lang="en-US" dirty="0" err="1"/>
              <a:t>depinde</a:t>
            </a:r>
            <a:r>
              <a:rPr lang="en-US" dirty="0"/>
              <a:t> </a:t>
            </a:r>
            <a:r>
              <a:rPr lang="en-US" dirty="0" err="1"/>
              <a:t>doar</a:t>
            </a:r>
            <a:r>
              <a:rPr lang="en-US" dirty="0"/>
              <a:t> de </a:t>
            </a:r>
            <a:r>
              <a:rPr lang="en-US" b="1" dirty="0" err="1"/>
              <a:t>succesori</a:t>
            </a: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96871426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spc="-113" dirty="0" err="1">
                <a:solidFill>
                  <a:srgbClr val="FF0000"/>
                </a:solidFill>
              </a:rPr>
              <a:t>Problema</a:t>
            </a:r>
            <a:r>
              <a:rPr lang="en-US" b="1" spc="-113" dirty="0">
                <a:solidFill>
                  <a:srgbClr val="FF0000"/>
                </a:solidFill>
              </a:rPr>
              <a:t>:</a:t>
            </a:r>
            <a:r>
              <a:rPr lang="en-US" spc="-113" dirty="0"/>
              <a:t> </a:t>
            </a:r>
            <a:r>
              <a:rPr lang="en-US" spc="-113" dirty="0" err="1"/>
              <a:t>Forwardarea</a:t>
            </a:r>
            <a:r>
              <a:rPr lang="en-US" spc="-113" dirty="0"/>
              <a:t> </a:t>
            </a:r>
            <a:r>
              <a:rPr lang="en-US" spc="-113" dirty="0" err="1"/>
              <a:t>prin</a:t>
            </a:r>
            <a:r>
              <a:rPr lang="en-US" spc="-113" dirty="0"/>
              <a:t> </a:t>
            </a:r>
            <a:r>
              <a:rPr lang="en-US" spc="-113" dirty="0" err="1"/>
              <a:t>intermediul</a:t>
            </a:r>
            <a:r>
              <a:rPr lang="en-US" spc="-113" dirty="0"/>
              <a:t> </a:t>
            </a:r>
            <a:r>
              <a:rPr lang="en-US" spc="-113" dirty="0" err="1"/>
              <a:t>succesorului</a:t>
            </a:r>
            <a:r>
              <a:rPr lang="en-US" spc="-113" dirty="0"/>
              <a:t> </a:t>
            </a:r>
            <a:r>
              <a:rPr lang="en-US" spc="-113" dirty="0" err="1"/>
              <a:t>poate</a:t>
            </a:r>
            <a:r>
              <a:rPr lang="en-US" spc="-113" dirty="0"/>
              <a:t> fi </a:t>
            </a:r>
            <a:r>
              <a:rPr lang="en-US" spc="-113" dirty="0" err="1"/>
              <a:t>inceata</a:t>
            </a:r>
            <a:endParaRPr lang="en-US" spc="-113" dirty="0"/>
          </a:p>
          <a:p>
            <a:endParaRPr lang="en-US" dirty="0"/>
          </a:p>
          <a:p>
            <a:r>
              <a:rPr lang="en-US" dirty="0" err="1"/>
              <a:t>Stuctura</a:t>
            </a:r>
            <a:r>
              <a:rPr lang="en-US" dirty="0"/>
              <a:t> de date </a:t>
            </a:r>
            <a:r>
              <a:rPr lang="en-US" dirty="0" err="1"/>
              <a:t>este</a:t>
            </a:r>
            <a:r>
              <a:rPr lang="en-US" dirty="0"/>
              <a:t> o </a:t>
            </a:r>
            <a:r>
              <a:rPr lang="en-US" dirty="0" err="1"/>
              <a:t>lista</a:t>
            </a:r>
            <a:r>
              <a:rPr lang="en-US" dirty="0"/>
              <a:t> </a:t>
            </a:r>
            <a:r>
              <a:rPr lang="en-US" dirty="0" err="1"/>
              <a:t>inlantuita</a:t>
            </a:r>
            <a:r>
              <a:rPr lang="en-US" dirty="0"/>
              <a:t>: O(n)</a:t>
            </a:r>
          </a:p>
          <a:p>
            <a:endParaRPr lang="en-US" dirty="0"/>
          </a:p>
          <a:p>
            <a:r>
              <a:rPr lang="en-US" b="1" spc="-113" dirty="0" err="1"/>
              <a:t>Idee</a:t>
            </a:r>
            <a:r>
              <a:rPr lang="en-US" b="1" spc="-113" dirty="0"/>
              <a:t>: </a:t>
            </a:r>
            <a:r>
              <a:rPr lang="en-US" spc="-113" dirty="0" err="1"/>
              <a:t>Putem</a:t>
            </a:r>
            <a:r>
              <a:rPr lang="en-US" spc="-113" dirty="0"/>
              <a:t> </a:t>
            </a:r>
            <a:r>
              <a:rPr lang="en-US" spc="-113" dirty="0" err="1"/>
              <a:t>sa</a:t>
            </a:r>
            <a:r>
              <a:rPr lang="en-US" spc="-113" dirty="0"/>
              <a:t> </a:t>
            </a:r>
            <a:r>
              <a:rPr lang="en-US" spc="-113" dirty="0" err="1"/>
              <a:t>facem</a:t>
            </a:r>
            <a:r>
              <a:rPr lang="en-US" spc="-113" dirty="0"/>
              <a:t> </a:t>
            </a:r>
            <a:r>
              <a:rPr lang="en-US" spc="-113" dirty="0" err="1"/>
              <a:t>operatia</a:t>
            </a:r>
            <a:r>
              <a:rPr lang="en-US" spc="-113" dirty="0"/>
              <a:t> </a:t>
            </a:r>
            <a:r>
              <a:rPr lang="en-US" spc="-113" dirty="0" err="1"/>
              <a:t>sa</a:t>
            </a:r>
            <a:r>
              <a:rPr lang="en-US" spc="-113" dirty="0"/>
              <a:t> </a:t>
            </a:r>
            <a:r>
              <a:rPr lang="en-US" spc="-113" dirty="0" err="1"/>
              <a:t>arate</a:t>
            </a:r>
            <a:r>
              <a:rPr lang="en-US" spc="-113" dirty="0"/>
              <a:t> </a:t>
            </a:r>
            <a:r>
              <a:rPr lang="en-US" spc="-113" dirty="0" err="1"/>
              <a:t>mai</a:t>
            </a:r>
            <a:r>
              <a:rPr lang="en-US" spc="-113" dirty="0"/>
              <a:t> </a:t>
            </a:r>
            <a:r>
              <a:rPr lang="en-US" spc="-113" dirty="0" err="1"/>
              <a:t>mult</a:t>
            </a:r>
            <a:r>
              <a:rPr lang="en-US" spc="-113" dirty="0"/>
              <a:t> a </a:t>
            </a:r>
            <a:r>
              <a:rPr lang="en-US" b="1" spc="-113" dirty="0"/>
              <a:t>binary search</a:t>
            </a:r>
            <a:r>
              <a:rPr lang="en-US" spc="-113" dirty="0"/>
              <a:t>?    </a:t>
            </a:r>
          </a:p>
          <a:p>
            <a:pPr lvl="1"/>
            <a:r>
              <a:rPr lang="en-US" sz="2400" spc="-113" dirty="0" err="1"/>
              <a:t>Adica</a:t>
            </a:r>
            <a:r>
              <a:rPr lang="en-US" sz="2400" spc="-113" dirty="0"/>
              <a:t> </a:t>
            </a:r>
            <a:r>
              <a:rPr lang="en-US" sz="2400" spc="-113" dirty="0" err="1"/>
              <a:t>sa</a:t>
            </a:r>
            <a:r>
              <a:rPr lang="en-US" sz="2400" spc="-113" dirty="0"/>
              <a:t> </a:t>
            </a:r>
            <a:r>
              <a:rPr lang="en-US" sz="2400" spc="-113" dirty="0" err="1"/>
              <a:t>imbunatatim</a:t>
            </a:r>
            <a:r>
              <a:rPr lang="en-US" sz="2400" spc="-113" dirty="0"/>
              <a:t> </a:t>
            </a:r>
            <a:r>
              <a:rPr lang="en-US" sz="2400" spc="-113" dirty="0" err="1"/>
              <a:t>distanta</a:t>
            </a:r>
            <a:r>
              <a:rPr lang="en-US" sz="2400" spc="-113" dirty="0"/>
              <a:t> cu </a:t>
            </a:r>
            <a:r>
              <a:rPr lang="en-US" sz="2400" spc="-113" dirty="0" err="1"/>
              <a:t>fiecare</a:t>
            </a:r>
            <a:r>
              <a:rPr lang="en-US" sz="2400" spc="-113" dirty="0"/>
              <a:t> pas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Imbunatatirea</a:t>
            </a:r>
            <a:r>
              <a:rPr lang="en-US" dirty="0"/>
              <a:t> </a:t>
            </a:r>
            <a:r>
              <a:rPr lang="en-US" dirty="0" err="1"/>
              <a:t>performantei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66218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loud 5"/>
          <p:cNvSpPr/>
          <p:nvPr/>
        </p:nvSpPr>
        <p:spPr>
          <a:xfrm>
            <a:off x="6460702" y="3584551"/>
            <a:ext cx="1587644" cy="1057281"/>
          </a:xfrm>
          <a:prstGeom prst="cloud">
            <a:avLst/>
          </a:prstGeom>
          <a:solidFill>
            <a:schemeClr val="accent1">
              <a:lumMod val="40000"/>
              <a:lumOff val="60000"/>
            </a:schemeClr>
          </a:solidFill>
          <a:ln w="28575">
            <a:noFill/>
            <a:prstDash val="sys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7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0403" y="1093601"/>
            <a:ext cx="8515349" cy="1651208"/>
          </a:xfrm>
        </p:spPr>
        <p:txBody>
          <a:bodyPr>
            <a:noAutofit/>
          </a:bodyPr>
          <a:lstStyle/>
          <a:p>
            <a:r>
              <a:rPr lang="ro-RO" sz="2000" dirty="0"/>
              <a:t>O arhitectura de sistem distribuit in care:</a:t>
            </a:r>
          </a:p>
          <a:p>
            <a:pPr lvl="1"/>
            <a:r>
              <a:rPr lang="ro-RO" sz="1800" b="1" dirty="0"/>
              <a:t>Nu exista un control centralizat</a:t>
            </a:r>
          </a:p>
          <a:p>
            <a:pPr lvl="1"/>
            <a:r>
              <a:rPr lang="ro-RO" sz="1800" dirty="0"/>
              <a:t>Nodurile sunt aproape </a:t>
            </a:r>
            <a:r>
              <a:rPr lang="ro-RO" sz="1800" b="1" dirty="0"/>
              <a:t>simetrice </a:t>
            </a:r>
            <a:r>
              <a:rPr lang="ro-RO" sz="1800" dirty="0"/>
              <a:t>in </a:t>
            </a:r>
            <a:r>
              <a:rPr lang="ro-RO" sz="1800" dirty="0" err="1"/>
              <a:t>functionalitate</a:t>
            </a:r>
            <a:endParaRPr lang="ro-RO" sz="1800" dirty="0"/>
          </a:p>
          <a:p>
            <a:r>
              <a:rPr lang="ro-RO" sz="2000" dirty="0" err="1"/>
              <a:t>Numar</a:t>
            </a:r>
            <a:r>
              <a:rPr lang="ro-RO" sz="2000" dirty="0"/>
              <a:t> mare de </a:t>
            </a:r>
            <a:r>
              <a:rPr lang="ro-RO" sz="2000" b="1" dirty="0"/>
              <a:t>noduri </a:t>
            </a:r>
            <a:r>
              <a:rPr lang="ro-RO" sz="2000" b="1" dirty="0" err="1">
                <a:solidFill>
                  <a:srgbClr val="FF0000"/>
                </a:solidFill>
              </a:rPr>
              <a:t>unreliable</a:t>
            </a:r>
            <a:endParaRPr lang="ro-RO" sz="2000" b="1" dirty="0">
              <a:solidFill>
                <a:srgbClr val="FF0000"/>
              </a:solidFill>
            </a:endParaRPr>
          </a:p>
          <a:p>
            <a:r>
              <a:rPr lang="en-US" sz="2000" b="1" dirty="0"/>
              <a:t>Capacitate mare de </a:t>
            </a:r>
            <a:r>
              <a:rPr lang="en-US" sz="2000" b="1" dirty="0" err="1"/>
              <a:t>deservire</a:t>
            </a:r>
            <a:r>
              <a:rPr lang="en-US" sz="2000" b="1" dirty="0"/>
              <a:t> a </a:t>
            </a:r>
            <a:r>
              <a:rPr lang="en-US" sz="2000" b="1" dirty="0" err="1"/>
              <a:t>serviciilor</a:t>
            </a:r>
            <a:r>
              <a:rPr lang="en-US" sz="2000" dirty="0"/>
              <a:t>, </a:t>
            </a:r>
            <a:r>
              <a:rPr lang="en-US" sz="2000" dirty="0" err="1"/>
              <a:t>prin</a:t>
            </a:r>
            <a:r>
              <a:rPr lang="en-US" sz="2000" dirty="0"/>
              <a:t> </a:t>
            </a:r>
            <a:r>
              <a:rPr lang="en-US" sz="2000" dirty="0" err="1"/>
              <a:t>paralismul</a:t>
            </a:r>
            <a:r>
              <a:rPr lang="en-US" sz="2000" dirty="0"/>
              <a:t> </a:t>
            </a:r>
            <a:r>
              <a:rPr lang="en-US" sz="2000" dirty="0" err="1"/>
              <a:t>adus</a:t>
            </a:r>
            <a:r>
              <a:rPr lang="en-US" sz="2000" dirty="0"/>
              <a:t> de:</a:t>
            </a:r>
          </a:p>
          <a:p>
            <a:pPr lvl="1"/>
            <a:r>
              <a:rPr lang="en-US" sz="1800" dirty="0" err="1"/>
              <a:t>Multe</a:t>
            </a:r>
            <a:r>
              <a:rPr lang="en-US" sz="1800" dirty="0"/>
              <a:t> </a:t>
            </a:r>
            <a:r>
              <a:rPr lang="en-US" sz="1800" dirty="0" err="1"/>
              <a:t>discuri</a:t>
            </a:r>
            <a:endParaRPr lang="en-US" sz="1800" dirty="0"/>
          </a:p>
          <a:p>
            <a:pPr lvl="1"/>
            <a:r>
              <a:rPr lang="en-US" sz="1800" dirty="0" err="1"/>
              <a:t>Multe</a:t>
            </a:r>
            <a:r>
              <a:rPr lang="en-US" sz="1800" dirty="0"/>
              <a:t> </a:t>
            </a:r>
            <a:r>
              <a:rPr lang="en-US" sz="1800" dirty="0" err="1"/>
              <a:t>legaturi</a:t>
            </a:r>
            <a:r>
              <a:rPr lang="en-US" sz="1800" dirty="0"/>
              <a:t> de </a:t>
            </a:r>
            <a:r>
              <a:rPr lang="en-US" sz="1800" dirty="0" err="1"/>
              <a:t>retea</a:t>
            </a:r>
            <a:endParaRPr lang="en-US" sz="1800" dirty="0"/>
          </a:p>
          <a:p>
            <a:pPr lvl="1"/>
            <a:r>
              <a:rPr lang="en-US" sz="1800" dirty="0" err="1"/>
              <a:t>Multe</a:t>
            </a:r>
            <a:r>
              <a:rPr lang="en-US" sz="1800" dirty="0"/>
              <a:t> CPI-</a:t>
            </a:r>
            <a:r>
              <a:rPr lang="en-US" sz="1800" dirty="0" err="1"/>
              <a:t>uri</a:t>
            </a:r>
            <a:endParaRPr lang="en-US" sz="1800" dirty="0"/>
          </a:p>
          <a:p>
            <a:r>
              <a:rPr lang="en-US" sz="2000" b="1" dirty="0" err="1"/>
              <a:t>Absenta</a:t>
            </a:r>
            <a:r>
              <a:rPr lang="en-US" sz="2000" b="1" dirty="0"/>
              <a:t> </a:t>
            </a:r>
            <a:r>
              <a:rPr lang="en-US" sz="2000" b="1" dirty="0" err="1"/>
              <a:t>unui</a:t>
            </a:r>
            <a:r>
              <a:rPr lang="en-US" sz="2000" b="1" dirty="0"/>
              <a:t> server </a:t>
            </a:r>
            <a:r>
              <a:rPr lang="en-US" sz="2000" b="1" dirty="0" err="1"/>
              <a:t>centralizat</a:t>
            </a:r>
            <a:r>
              <a:rPr lang="en-US" sz="2000" b="1" dirty="0"/>
              <a:t> </a:t>
            </a:r>
            <a:r>
              <a:rPr lang="en-US" sz="2000" dirty="0" err="1"/>
              <a:t>inseamna</a:t>
            </a:r>
            <a:r>
              <a:rPr lang="en-US" sz="2000" dirty="0"/>
              <a:t>:</a:t>
            </a:r>
          </a:p>
          <a:p>
            <a:pPr lvl="1"/>
            <a:r>
              <a:rPr lang="en-US" sz="1800" dirty="0"/>
              <a:t>Mai </a:t>
            </a:r>
            <a:r>
              <a:rPr lang="en-US" sz="1800" dirty="0" err="1"/>
              <a:t>putine</a:t>
            </a:r>
            <a:r>
              <a:rPr lang="en-US" sz="1800" dirty="0"/>
              <a:t> </a:t>
            </a:r>
            <a:r>
              <a:rPr lang="en-US" sz="1800" dirty="0" err="1"/>
              <a:t>sanse</a:t>
            </a:r>
            <a:r>
              <a:rPr lang="en-US" sz="1800" dirty="0"/>
              <a:t> de overload</a:t>
            </a:r>
          </a:p>
          <a:p>
            <a:pPr lvl="1"/>
            <a:r>
              <a:rPr lang="en-US" sz="1800" dirty="0"/>
              <a:t>Deployment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usor</a:t>
            </a:r>
            <a:endParaRPr lang="en-US" sz="1800" dirty="0"/>
          </a:p>
          <a:p>
            <a:pPr lvl="1"/>
            <a:r>
              <a:rPr lang="en-US" sz="1800" dirty="0"/>
              <a:t>Un defect nu </a:t>
            </a:r>
            <a:r>
              <a:rPr lang="en-US" sz="1800" dirty="0" err="1"/>
              <a:t>poate</a:t>
            </a:r>
            <a:r>
              <a:rPr lang="en-US" sz="1800" dirty="0"/>
              <a:t> </a:t>
            </a:r>
            <a:r>
              <a:rPr lang="en-US" sz="1800" dirty="0" err="1"/>
              <a:t>strica</a:t>
            </a:r>
            <a:r>
              <a:rPr lang="en-US" sz="1800" dirty="0"/>
              <a:t> </a:t>
            </a:r>
            <a:r>
              <a:rPr lang="en-US" sz="1800" dirty="0" err="1"/>
              <a:t>intregul</a:t>
            </a:r>
            <a:r>
              <a:rPr lang="en-US" sz="1800" dirty="0"/>
              <a:t> </a:t>
            </a:r>
            <a:r>
              <a:rPr lang="en-US" sz="1800" dirty="0" err="1"/>
              <a:t>sistem</a:t>
            </a:r>
            <a:endParaRPr lang="en-US" sz="1800" dirty="0"/>
          </a:p>
          <a:p>
            <a:pPr lvl="1"/>
            <a:r>
              <a:rPr lang="en-US" sz="1800" dirty="0" err="1"/>
              <a:t>Sistemul</a:t>
            </a:r>
            <a:r>
              <a:rPr lang="en-US" sz="1800" dirty="0"/>
              <a:t> per </a:t>
            </a:r>
            <a:r>
              <a:rPr lang="en-US" sz="1800" dirty="0" err="1"/>
              <a:t>ansamblu</a:t>
            </a:r>
            <a:r>
              <a:rPr lang="en-US" sz="1800" dirty="0"/>
              <a:t> e </a:t>
            </a:r>
            <a:r>
              <a:rPr lang="en-US" sz="1800" dirty="0" err="1"/>
              <a:t>mai</a:t>
            </a:r>
            <a:r>
              <a:rPr lang="en-US" sz="1800" dirty="0"/>
              <a:t> </a:t>
            </a:r>
            <a:r>
              <a:rPr lang="en-US" sz="1800" dirty="0" err="1"/>
              <a:t>greu</a:t>
            </a:r>
            <a:r>
              <a:rPr lang="en-US" sz="1800" dirty="0"/>
              <a:t> de </a:t>
            </a:r>
            <a:r>
              <a:rPr lang="en-US" sz="1800" dirty="0" err="1"/>
              <a:t>atacat</a:t>
            </a:r>
            <a:endParaRPr lang="en-US" sz="1800" dirty="0"/>
          </a:p>
          <a:p>
            <a:endParaRPr lang="en-US" dirty="0"/>
          </a:p>
          <a:p>
            <a:endParaRPr lang="ro-RO" sz="2000" dirty="0"/>
          </a:p>
        </p:txBody>
      </p:sp>
      <p:sp>
        <p:nvSpPr>
          <p:cNvPr id="31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55C79B9-30CA-DB4E-8E38-6DD737A1B3A7}" type="slidenum">
              <a:rPr lang="en-US" smtClean="0"/>
              <a:pPr/>
              <a:t>3</a:t>
            </a:fld>
            <a:endParaRPr lang="en-US"/>
          </a:p>
        </p:txBody>
      </p:sp>
      <p:sp>
        <p:nvSpPr>
          <p:cNvPr id="187394" name="Rectangle 2"/>
          <p:cNvSpPr>
            <a:spLocks noGrp="1" noChangeArrowheads="1"/>
          </p:cNvSpPr>
          <p:nvPr>
            <p:ph type="title"/>
          </p:nvPr>
        </p:nvSpPr>
        <p:spPr>
          <a:xfrm>
            <a:off x="481265" y="396471"/>
            <a:ext cx="8515350" cy="458788"/>
          </a:xfrm>
        </p:spPr>
        <p:txBody>
          <a:bodyPr/>
          <a:lstStyle/>
          <a:p>
            <a:r>
              <a:rPr lang="ro-RO" sz="2850" dirty="0"/>
              <a:t>Ce este un sistem Peer-</a:t>
            </a:r>
            <a:r>
              <a:rPr lang="ro-RO" sz="2850" dirty="0" err="1"/>
              <a:t>to</a:t>
            </a:r>
            <a:r>
              <a:rPr lang="ro-RO" sz="2850" dirty="0"/>
              <a:t>-Peer (P2P)?</a:t>
            </a:r>
          </a:p>
        </p:txBody>
      </p:sp>
      <p:sp>
        <p:nvSpPr>
          <p:cNvPr id="187407" name="computr2"/>
          <p:cNvSpPr>
            <a:spLocks noEditPoints="1" noChangeArrowheads="1"/>
          </p:cNvSpPr>
          <p:nvPr/>
        </p:nvSpPr>
        <p:spPr bwMode="auto">
          <a:xfrm>
            <a:off x="8278631" y="4252681"/>
            <a:ext cx="327530" cy="21681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08" name="computr2"/>
          <p:cNvSpPr>
            <a:spLocks noEditPoints="1" noChangeArrowheads="1"/>
          </p:cNvSpPr>
          <p:nvPr/>
        </p:nvSpPr>
        <p:spPr bwMode="auto">
          <a:xfrm>
            <a:off x="5979007" y="3433859"/>
            <a:ext cx="327530" cy="21681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09" name="computr2"/>
          <p:cNvSpPr>
            <a:spLocks noEditPoints="1" noChangeArrowheads="1"/>
          </p:cNvSpPr>
          <p:nvPr/>
        </p:nvSpPr>
        <p:spPr bwMode="auto">
          <a:xfrm>
            <a:off x="5949022" y="4253449"/>
            <a:ext cx="327530" cy="253720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10" name="computr2"/>
          <p:cNvSpPr>
            <a:spLocks noEditPoints="1" noChangeArrowheads="1"/>
          </p:cNvSpPr>
          <p:nvPr/>
        </p:nvSpPr>
        <p:spPr bwMode="auto">
          <a:xfrm>
            <a:off x="7110751" y="3200129"/>
            <a:ext cx="327530" cy="21681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11" name="computr2"/>
          <p:cNvSpPr>
            <a:spLocks noEditPoints="1" noChangeArrowheads="1"/>
          </p:cNvSpPr>
          <p:nvPr/>
        </p:nvSpPr>
        <p:spPr bwMode="auto">
          <a:xfrm>
            <a:off x="8287857" y="3390803"/>
            <a:ext cx="327530" cy="216815"/>
          </a:xfrm>
          <a:custGeom>
            <a:avLst/>
            <a:gdLst>
              <a:gd name="T0" fmla="*/ 10800 w 21600"/>
              <a:gd name="T1" fmla="*/ 0 h 21600"/>
              <a:gd name="T2" fmla="*/ 10800 w 21600"/>
              <a:gd name="T3" fmla="*/ 21600 h 21600"/>
              <a:gd name="T4" fmla="*/ 17326 w 21600"/>
              <a:gd name="T5" fmla="*/ 0 h 21600"/>
              <a:gd name="T6" fmla="*/ 4274 w 21600"/>
              <a:gd name="T7" fmla="*/ 0 h 21600"/>
              <a:gd name="T8" fmla="*/ 4274 w 21600"/>
              <a:gd name="T9" fmla="*/ 11631 h 21600"/>
              <a:gd name="T10" fmla="*/ 17326 w 21600"/>
              <a:gd name="T11" fmla="*/ 11631 h 21600"/>
              <a:gd name="T12" fmla="*/ 4274 w 21600"/>
              <a:gd name="T13" fmla="*/ 5816 h 21600"/>
              <a:gd name="T14" fmla="*/ 17326 w 21600"/>
              <a:gd name="T15" fmla="*/ 5816 h 21600"/>
              <a:gd name="T16" fmla="*/ 18828 w 21600"/>
              <a:gd name="T17" fmla="*/ 15785 h 21600"/>
              <a:gd name="T18" fmla="*/ 2772 w 21600"/>
              <a:gd name="T19" fmla="*/ 15785 h 21600"/>
              <a:gd name="T20" fmla="*/ 6194 w 21600"/>
              <a:gd name="T21" fmla="*/ 1913 h 21600"/>
              <a:gd name="T22" fmla="*/ 15565 w 21600"/>
              <a:gd name="T23" fmla="*/ 9747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T20" t="T21" r="T22" b="T23"/>
            <a:pathLst>
              <a:path w="21600" h="21600" extrusionOk="0">
                <a:moveTo>
                  <a:pt x="21022" y="20295"/>
                </a:moveTo>
                <a:lnTo>
                  <a:pt x="18828" y="18396"/>
                </a:lnTo>
                <a:lnTo>
                  <a:pt x="18828" y="13174"/>
                </a:lnTo>
                <a:lnTo>
                  <a:pt x="15478" y="13174"/>
                </a:lnTo>
                <a:lnTo>
                  <a:pt x="15478" y="11631"/>
                </a:lnTo>
                <a:lnTo>
                  <a:pt x="17326" y="11631"/>
                </a:lnTo>
                <a:lnTo>
                  <a:pt x="17326" y="11156"/>
                </a:lnTo>
                <a:lnTo>
                  <a:pt x="17326" y="0"/>
                </a:lnTo>
                <a:lnTo>
                  <a:pt x="10858" y="0"/>
                </a:lnTo>
                <a:lnTo>
                  <a:pt x="4274" y="0"/>
                </a:lnTo>
                <a:lnTo>
                  <a:pt x="4274" y="11037"/>
                </a:lnTo>
                <a:lnTo>
                  <a:pt x="4274" y="11631"/>
                </a:lnTo>
                <a:lnTo>
                  <a:pt x="6122" y="11631"/>
                </a:lnTo>
                <a:lnTo>
                  <a:pt x="6122" y="13174"/>
                </a:lnTo>
                <a:lnTo>
                  <a:pt x="2772" y="13174"/>
                </a:lnTo>
                <a:lnTo>
                  <a:pt x="2772" y="18514"/>
                </a:lnTo>
                <a:lnTo>
                  <a:pt x="693" y="20295"/>
                </a:lnTo>
                <a:lnTo>
                  <a:pt x="462" y="20413"/>
                </a:lnTo>
                <a:lnTo>
                  <a:pt x="231" y="20651"/>
                </a:lnTo>
                <a:lnTo>
                  <a:pt x="116" y="20888"/>
                </a:lnTo>
                <a:lnTo>
                  <a:pt x="0" y="21125"/>
                </a:lnTo>
                <a:lnTo>
                  <a:pt x="0" y="21244"/>
                </a:lnTo>
                <a:lnTo>
                  <a:pt x="116" y="21363"/>
                </a:lnTo>
                <a:lnTo>
                  <a:pt x="116" y="21481"/>
                </a:lnTo>
                <a:lnTo>
                  <a:pt x="231" y="21481"/>
                </a:lnTo>
                <a:lnTo>
                  <a:pt x="347" y="21600"/>
                </a:lnTo>
                <a:lnTo>
                  <a:pt x="578" y="21600"/>
                </a:lnTo>
                <a:lnTo>
                  <a:pt x="693" y="21600"/>
                </a:lnTo>
                <a:lnTo>
                  <a:pt x="10858" y="21600"/>
                </a:lnTo>
                <a:lnTo>
                  <a:pt x="20907" y="21600"/>
                </a:lnTo>
                <a:lnTo>
                  <a:pt x="21138" y="21600"/>
                </a:lnTo>
                <a:lnTo>
                  <a:pt x="21253" y="21600"/>
                </a:lnTo>
                <a:lnTo>
                  <a:pt x="21369" y="21481"/>
                </a:lnTo>
                <a:lnTo>
                  <a:pt x="21484" y="21481"/>
                </a:lnTo>
                <a:lnTo>
                  <a:pt x="21600" y="21363"/>
                </a:lnTo>
                <a:lnTo>
                  <a:pt x="21600" y="21244"/>
                </a:lnTo>
                <a:lnTo>
                  <a:pt x="21600" y="21125"/>
                </a:lnTo>
                <a:lnTo>
                  <a:pt x="21484" y="20888"/>
                </a:lnTo>
                <a:lnTo>
                  <a:pt x="21369" y="20651"/>
                </a:lnTo>
                <a:lnTo>
                  <a:pt x="21253" y="20413"/>
                </a:lnTo>
                <a:lnTo>
                  <a:pt x="21022" y="20295"/>
                </a:lnTo>
                <a:close/>
              </a:path>
              <a:path w="21600" h="21600" extrusionOk="0">
                <a:moveTo>
                  <a:pt x="18019" y="18514"/>
                </a:moveTo>
                <a:lnTo>
                  <a:pt x="17326" y="17921"/>
                </a:lnTo>
                <a:lnTo>
                  <a:pt x="4389" y="17921"/>
                </a:lnTo>
                <a:lnTo>
                  <a:pt x="3696" y="18514"/>
                </a:lnTo>
                <a:lnTo>
                  <a:pt x="18019" y="18514"/>
                </a:lnTo>
                <a:close/>
              </a:path>
              <a:path w="21600" h="21600" extrusionOk="0">
                <a:moveTo>
                  <a:pt x="19174" y="19701"/>
                </a:moveTo>
                <a:lnTo>
                  <a:pt x="18481" y="19108"/>
                </a:lnTo>
                <a:lnTo>
                  <a:pt x="3119" y="19108"/>
                </a:lnTo>
                <a:lnTo>
                  <a:pt x="2426" y="19701"/>
                </a:lnTo>
                <a:lnTo>
                  <a:pt x="19174" y="19701"/>
                </a:lnTo>
                <a:close/>
              </a:path>
              <a:path w="21600" h="21600" extrusionOk="0">
                <a:moveTo>
                  <a:pt x="20560" y="20769"/>
                </a:moveTo>
                <a:lnTo>
                  <a:pt x="19867" y="20176"/>
                </a:lnTo>
                <a:lnTo>
                  <a:pt x="1848" y="20176"/>
                </a:lnTo>
                <a:lnTo>
                  <a:pt x="1155" y="20769"/>
                </a:lnTo>
                <a:lnTo>
                  <a:pt x="20560" y="20769"/>
                </a:lnTo>
                <a:close/>
              </a:path>
              <a:path w="21600" h="21600" extrusionOk="0">
                <a:moveTo>
                  <a:pt x="18828" y="18396"/>
                </a:moveTo>
                <a:lnTo>
                  <a:pt x="17442" y="17209"/>
                </a:lnTo>
                <a:lnTo>
                  <a:pt x="4158" y="17209"/>
                </a:lnTo>
                <a:lnTo>
                  <a:pt x="2772" y="18514"/>
                </a:lnTo>
                <a:moveTo>
                  <a:pt x="13168" y="14123"/>
                </a:moveTo>
                <a:lnTo>
                  <a:pt x="13168" y="14716"/>
                </a:lnTo>
                <a:lnTo>
                  <a:pt x="17788" y="14716"/>
                </a:lnTo>
                <a:lnTo>
                  <a:pt x="17788" y="14123"/>
                </a:lnTo>
                <a:lnTo>
                  <a:pt x="13168" y="14123"/>
                </a:lnTo>
                <a:close/>
              </a:path>
              <a:path w="21600" h="21600" extrusionOk="0">
                <a:moveTo>
                  <a:pt x="6122" y="1899"/>
                </a:moveTo>
                <a:lnTo>
                  <a:pt x="6122" y="9732"/>
                </a:lnTo>
                <a:lnTo>
                  <a:pt x="15478" y="9732"/>
                </a:lnTo>
                <a:lnTo>
                  <a:pt x="15478" y="1899"/>
                </a:lnTo>
                <a:lnTo>
                  <a:pt x="6122" y="1899"/>
                </a:lnTo>
                <a:moveTo>
                  <a:pt x="6122" y="11631"/>
                </a:moveTo>
                <a:lnTo>
                  <a:pt x="15478" y="11631"/>
                </a:lnTo>
                <a:lnTo>
                  <a:pt x="15478" y="13174"/>
                </a:lnTo>
                <a:lnTo>
                  <a:pt x="6122" y="13174"/>
                </a:lnTo>
                <a:lnTo>
                  <a:pt x="6122" y="11631"/>
                </a:lnTo>
                <a:close/>
              </a:path>
            </a:pathLst>
          </a:custGeom>
          <a:solidFill>
            <a:srgbClr val="FFFFCC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187412" name="Line 20"/>
          <p:cNvSpPr>
            <a:spLocks noChangeShapeType="1"/>
          </p:cNvSpPr>
          <p:nvPr/>
        </p:nvSpPr>
        <p:spPr bwMode="auto">
          <a:xfrm flipV="1">
            <a:off x="7271992" y="3433859"/>
            <a:ext cx="0" cy="301388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7413" name="Line 21"/>
          <p:cNvSpPr>
            <a:spLocks noChangeShapeType="1"/>
          </p:cNvSpPr>
          <p:nvPr/>
        </p:nvSpPr>
        <p:spPr bwMode="auto">
          <a:xfrm flipH="1" flipV="1">
            <a:off x="6361223" y="3540575"/>
            <a:ext cx="415676" cy="295466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7414" name="Line 22"/>
          <p:cNvSpPr>
            <a:spLocks noChangeShapeType="1"/>
          </p:cNvSpPr>
          <p:nvPr/>
        </p:nvSpPr>
        <p:spPr bwMode="auto">
          <a:xfrm flipV="1">
            <a:off x="6262045" y="4283800"/>
            <a:ext cx="397319" cy="105981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 anchor="ctr">
            <a:spAutoFit/>
          </a:bodyPr>
          <a:lstStyle/>
          <a:p>
            <a:endParaRPr lang="en-US"/>
          </a:p>
        </p:txBody>
      </p:sp>
      <p:sp>
        <p:nvSpPr>
          <p:cNvPr id="187415" name="Line 23"/>
          <p:cNvSpPr>
            <a:spLocks noChangeShapeType="1"/>
          </p:cNvSpPr>
          <p:nvPr/>
        </p:nvSpPr>
        <p:spPr bwMode="auto">
          <a:xfrm flipH="1" flipV="1">
            <a:off x="7713982" y="4172668"/>
            <a:ext cx="519741" cy="147619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7416" name="Line 24"/>
          <p:cNvSpPr>
            <a:spLocks noChangeShapeType="1"/>
          </p:cNvSpPr>
          <p:nvPr/>
        </p:nvSpPr>
        <p:spPr bwMode="auto">
          <a:xfrm flipV="1">
            <a:off x="7722186" y="3534514"/>
            <a:ext cx="531274" cy="289087"/>
          </a:xfrm>
          <a:prstGeom prst="line">
            <a:avLst/>
          </a:prstGeom>
          <a:noFill/>
          <a:ln w="127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/>
          <a:p>
            <a:endParaRPr lang="en-US"/>
          </a:p>
        </p:txBody>
      </p:sp>
      <p:sp>
        <p:nvSpPr>
          <p:cNvPr id="187417" name="Text Box 25"/>
          <p:cNvSpPr txBox="1">
            <a:spLocks noChangeArrowheads="1"/>
          </p:cNvSpPr>
          <p:nvPr/>
        </p:nvSpPr>
        <p:spPr bwMode="auto">
          <a:xfrm>
            <a:off x="7472201" y="3143846"/>
            <a:ext cx="6463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latin typeface="Arial Regular" charset="0"/>
              </a:rPr>
              <a:t>Node</a:t>
            </a:r>
          </a:p>
        </p:txBody>
      </p:sp>
      <p:sp>
        <p:nvSpPr>
          <p:cNvPr id="187418" name="Text Box 26"/>
          <p:cNvSpPr txBox="1">
            <a:spLocks noChangeArrowheads="1"/>
          </p:cNvSpPr>
          <p:nvPr/>
        </p:nvSpPr>
        <p:spPr bwMode="auto">
          <a:xfrm>
            <a:off x="5807100" y="3642984"/>
            <a:ext cx="6463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latin typeface="Arial Regular" charset="0"/>
              </a:rPr>
              <a:t>Node</a:t>
            </a:r>
          </a:p>
        </p:txBody>
      </p:sp>
      <p:sp>
        <p:nvSpPr>
          <p:cNvPr id="187419" name="Text Box 27"/>
          <p:cNvSpPr txBox="1">
            <a:spLocks noChangeArrowheads="1"/>
          </p:cNvSpPr>
          <p:nvPr/>
        </p:nvSpPr>
        <p:spPr bwMode="auto">
          <a:xfrm>
            <a:off x="5807100" y="4491791"/>
            <a:ext cx="6463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latin typeface="Arial Regular" charset="0"/>
              </a:rPr>
              <a:t>Node</a:t>
            </a:r>
          </a:p>
        </p:txBody>
      </p:sp>
      <p:sp>
        <p:nvSpPr>
          <p:cNvPr id="187420" name="Text Box 28"/>
          <p:cNvSpPr txBox="1">
            <a:spLocks noChangeArrowheads="1"/>
          </p:cNvSpPr>
          <p:nvPr/>
        </p:nvSpPr>
        <p:spPr bwMode="auto">
          <a:xfrm>
            <a:off x="8169000" y="4491792"/>
            <a:ext cx="6463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latin typeface="Arial Regular" charset="0"/>
              </a:rPr>
              <a:t>Node</a:t>
            </a:r>
          </a:p>
        </p:txBody>
      </p:sp>
      <p:sp>
        <p:nvSpPr>
          <p:cNvPr id="187421" name="Text Box 29"/>
          <p:cNvSpPr txBox="1">
            <a:spLocks noChangeArrowheads="1"/>
          </p:cNvSpPr>
          <p:nvPr/>
        </p:nvSpPr>
        <p:spPr bwMode="auto">
          <a:xfrm>
            <a:off x="8169000" y="3606079"/>
            <a:ext cx="646331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latin typeface="Arial Regular" charset="0"/>
              </a:rPr>
              <a:t>Node</a:t>
            </a:r>
          </a:p>
        </p:txBody>
      </p:sp>
      <p:sp>
        <p:nvSpPr>
          <p:cNvPr id="187422" name="Text Box 30"/>
          <p:cNvSpPr txBox="1">
            <a:spLocks noChangeArrowheads="1"/>
          </p:cNvSpPr>
          <p:nvPr/>
        </p:nvSpPr>
        <p:spPr bwMode="auto">
          <a:xfrm>
            <a:off x="6845319" y="3975126"/>
            <a:ext cx="83708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latin typeface="Arial Regular" charset="0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467938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0C883E-0DC0-4C47-B0AF-536DCC0419DA}" type="slidenum">
              <a:rPr lang="en-US"/>
              <a:pPr/>
              <a:t>30</a:t>
            </a:fld>
            <a:endParaRPr lang="en-US"/>
          </a:p>
        </p:txBody>
      </p:sp>
      <p:sp>
        <p:nvSpPr>
          <p:cNvPr id="21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119394" y="805000"/>
            <a:ext cx="7219536" cy="458788"/>
          </a:xfrm>
        </p:spPr>
        <p:txBody>
          <a:bodyPr/>
          <a:lstStyle/>
          <a:p>
            <a:r>
              <a:rPr lang="en-US" sz="2700" dirty="0">
                <a:latin typeface="Arial"/>
              </a:rPr>
              <a:t>“</a:t>
            </a:r>
            <a:r>
              <a:rPr lang="en-US" sz="2700" dirty="0"/>
              <a:t>Finger table</a:t>
            </a:r>
            <a:r>
              <a:rPr lang="en-US" sz="2700" dirty="0">
                <a:latin typeface="Arial"/>
              </a:rPr>
              <a:t>”</a:t>
            </a:r>
            <a:r>
              <a:rPr lang="en-US" sz="2700" dirty="0"/>
              <a:t> </a:t>
            </a:r>
            <a:r>
              <a:rPr lang="en-US" sz="2700" dirty="0" err="1"/>
              <a:t>permite</a:t>
            </a:r>
            <a:r>
              <a:rPr lang="en-US" sz="2700" dirty="0"/>
              <a:t> </a:t>
            </a:r>
            <a:r>
              <a:rPr lang="en-US" sz="2700" dirty="0" err="1"/>
              <a:t>operatii</a:t>
            </a:r>
            <a:r>
              <a:rPr lang="en-US" sz="2700" dirty="0"/>
              <a:t> de lookup in </a:t>
            </a:r>
            <a:r>
              <a:rPr lang="en-US" sz="2700" dirty="0" err="1"/>
              <a:t>timp</a:t>
            </a:r>
            <a:r>
              <a:rPr lang="en-US" sz="2700" dirty="0"/>
              <a:t> log N</a:t>
            </a:r>
          </a:p>
        </p:txBody>
      </p:sp>
      <p:sp>
        <p:nvSpPr>
          <p:cNvPr id="215043" name="Oval 3"/>
          <p:cNvSpPr>
            <a:spLocks noChangeArrowheads="1"/>
          </p:cNvSpPr>
          <p:nvPr/>
        </p:nvSpPr>
        <p:spPr bwMode="auto">
          <a:xfrm>
            <a:off x="3315891" y="2687241"/>
            <a:ext cx="2570559" cy="2570559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5044" name="Text Box 4"/>
          <p:cNvSpPr txBox="1">
            <a:spLocks noChangeArrowheads="1"/>
          </p:cNvSpPr>
          <p:nvPr/>
        </p:nvSpPr>
        <p:spPr bwMode="auto">
          <a:xfrm>
            <a:off x="3028951" y="4966098"/>
            <a:ext cx="607859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N80</a:t>
            </a:r>
          </a:p>
        </p:txBody>
      </p:sp>
      <p:sp>
        <p:nvSpPr>
          <p:cNvPr id="215045" name="Text Box 5"/>
          <p:cNvSpPr txBox="1">
            <a:spLocks noChangeArrowheads="1"/>
          </p:cNvSpPr>
          <p:nvPr/>
        </p:nvSpPr>
        <p:spPr bwMode="auto">
          <a:xfrm>
            <a:off x="5474494" y="2775347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cs typeface="Times New Roman" charset="0"/>
              </a:rPr>
              <a:t>½</a:t>
            </a:r>
            <a:endParaRPr lang="en-US">
              <a:latin typeface="Helvetica" charset="0"/>
            </a:endParaRPr>
          </a:p>
        </p:txBody>
      </p:sp>
      <p:sp>
        <p:nvSpPr>
          <p:cNvPr id="215046" name="Text Box 6"/>
          <p:cNvSpPr txBox="1">
            <a:spLocks noChangeArrowheads="1"/>
          </p:cNvSpPr>
          <p:nvPr/>
        </p:nvSpPr>
        <p:spPr bwMode="auto">
          <a:xfrm>
            <a:off x="3371850" y="2801541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cs typeface="Times New Roman" charset="0"/>
              </a:rPr>
              <a:t>¼</a:t>
            </a:r>
            <a:endParaRPr lang="en-US">
              <a:latin typeface="Helvetica" charset="0"/>
            </a:endParaRPr>
          </a:p>
        </p:txBody>
      </p:sp>
      <p:sp>
        <p:nvSpPr>
          <p:cNvPr id="215047" name="Text Box 7"/>
          <p:cNvSpPr txBox="1">
            <a:spLocks noChangeArrowheads="1"/>
          </p:cNvSpPr>
          <p:nvPr/>
        </p:nvSpPr>
        <p:spPr bwMode="auto">
          <a:xfrm>
            <a:off x="2992041" y="3830241"/>
            <a:ext cx="37221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50" b="1">
                <a:latin typeface="Helvetica" charset="0"/>
                <a:cs typeface="Times New Roman" charset="0"/>
              </a:rPr>
              <a:t>1/8</a:t>
            </a:r>
            <a:endParaRPr lang="en-US" sz="1050" b="1">
              <a:latin typeface="Helvetica" charset="0"/>
            </a:endParaRPr>
          </a:p>
        </p:txBody>
      </p:sp>
      <p:sp>
        <p:nvSpPr>
          <p:cNvPr id="215048" name="Text Box 8"/>
          <p:cNvSpPr txBox="1">
            <a:spLocks noChangeArrowheads="1"/>
          </p:cNvSpPr>
          <p:nvPr/>
        </p:nvSpPr>
        <p:spPr bwMode="auto">
          <a:xfrm>
            <a:off x="3028950" y="4344591"/>
            <a:ext cx="4475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50" b="1">
                <a:latin typeface="Helvetica" charset="0"/>
                <a:cs typeface="Times New Roman" charset="0"/>
              </a:rPr>
              <a:t>1/16</a:t>
            </a:r>
            <a:endParaRPr lang="en-US" sz="1050" b="1">
              <a:latin typeface="Helvetica" charset="0"/>
            </a:endParaRPr>
          </a:p>
        </p:txBody>
      </p:sp>
      <p:sp>
        <p:nvSpPr>
          <p:cNvPr id="215049" name="Text Box 9"/>
          <p:cNvSpPr txBox="1">
            <a:spLocks noChangeArrowheads="1"/>
          </p:cNvSpPr>
          <p:nvPr/>
        </p:nvSpPr>
        <p:spPr bwMode="auto">
          <a:xfrm>
            <a:off x="3086100" y="4458891"/>
            <a:ext cx="4475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50" b="1">
                <a:latin typeface="Helvetica" charset="0"/>
                <a:cs typeface="Times New Roman" charset="0"/>
              </a:rPr>
              <a:t>1/32</a:t>
            </a:r>
            <a:endParaRPr lang="en-US" sz="1050" b="1">
              <a:latin typeface="Helvetica" charset="0"/>
            </a:endParaRPr>
          </a:p>
        </p:txBody>
      </p:sp>
      <p:sp>
        <p:nvSpPr>
          <p:cNvPr id="215050" name="Text Box 10"/>
          <p:cNvSpPr txBox="1">
            <a:spLocks noChangeArrowheads="1"/>
          </p:cNvSpPr>
          <p:nvPr/>
        </p:nvSpPr>
        <p:spPr bwMode="auto">
          <a:xfrm>
            <a:off x="3146823" y="4573191"/>
            <a:ext cx="4475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50" b="1">
                <a:latin typeface="Helvetica" charset="0"/>
                <a:cs typeface="Times New Roman" charset="0"/>
              </a:rPr>
              <a:t>1/64</a:t>
            </a:r>
            <a:endParaRPr lang="en-US" sz="1050" b="1">
              <a:latin typeface="Helvetica" charset="0"/>
            </a:endParaRPr>
          </a:p>
        </p:txBody>
      </p:sp>
      <p:sp>
        <p:nvSpPr>
          <p:cNvPr id="215052" name="Freeform 12"/>
          <p:cNvSpPr>
            <a:spLocks/>
          </p:cNvSpPr>
          <p:nvPr/>
        </p:nvSpPr>
        <p:spPr bwMode="auto">
          <a:xfrm>
            <a:off x="3581698" y="4614269"/>
            <a:ext cx="88702" cy="369332"/>
          </a:xfrm>
          <a:custGeom>
            <a:avLst/>
            <a:gdLst>
              <a:gd name="T0" fmla="*/ 96 w 112"/>
              <a:gd name="T1" fmla="*/ 224 h 224"/>
              <a:gd name="T2" fmla="*/ 96 w 112"/>
              <a:gd name="T3" fmla="*/ 32 h 224"/>
              <a:gd name="T4" fmla="*/ 0 w 112"/>
              <a:gd name="T5" fmla="*/ 3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2" h="224">
                <a:moveTo>
                  <a:pt x="96" y="224"/>
                </a:moveTo>
                <a:cubicBezTo>
                  <a:pt x="104" y="144"/>
                  <a:pt x="112" y="64"/>
                  <a:pt x="96" y="32"/>
                </a:cubicBezTo>
                <a:cubicBezTo>
                  <a:pt x="80" y="0"/>
                  <a:pt x="40" y="16"/>
                  <a:pt x="0" y="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/>
          </a:p>
        </p:txBody>
      </p:sp>
      <p:sp>
        <p:nvSpPr>
          <p:cNvPr id="215053" name="Freeform 13"/>
          <p:cNvSpPr>
            <a:spLocks/>
          </p:cNvSpPr>
          <p:nvPr/>
        </p:nvSpPr>
        <p:spPr bwMode="auto">
          <a:xfrm>
            <a:off x="3486151" y="4468416"/>
            <a:ext cx="184731" cy="369332"/>
          </a:xfrm>
          <a:custGeom>
            <a:avLst/>
            <a:gdLst>
              <a:gd name="T0" fmla="*/ 144 w 264"/>
              <a:gd name="T1" fmla="*/ 280 h 280"/>
              <a:gd name="T2" fmla="*/ 240 w 264"/>
              <a:gd name="T3" fmla="*/ 40 h 280"/>
              <a:gd name="T4" fmla="*/ 0 w 264"/>
              <a:gd name="T5" fmla="*/ 4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" h="280">
                <a:moveTo>
                  <a:pt x="144" y="280"/>
                </a:moveTo>
                <a:cubicBezTo>
                  <a:pt x="204" y="180"/>
                  <a:pt x="264" y="80"/>
                  <a:pt x="240" y="40"/>
                </a:cubicBezTo>
                <a:cubicBezTo>
                  <a:pt x="216" y="0"/>
                  <a:pt x="108" y="20"/>
                  <a:pt x="0" y="4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5054" name="Freeform 14"/>
          <p:cNvSpPr>
            <a:spLocks/>
          </p:cNvSpPr>
          <p:nvPr/>
        </p:nvSpPr>
        <p:spPr bwMode="auto">
          <a:xfrm>
            <a:off x="3429001" y="4335066"/>
            <a:ext cx="184731" cy="369332"/>
          </a:xfrm>
          <a:custGeom>
            <a:avLst/>
            <a:gdLst>
              <a:gd name="T0" fmla="*/ 192 w 464"/>
              <a:gd name="T1" fmla="*/ 392 h 392"/>
              <a:gd name="T2" fmla="*/ 432 w 464"/>
              <a:gd name="T3" fmla="*/ 56 h 392"/>
              <a:gd name="T4" fmla="*/ 0 w 464"/>
              <a:gd name="T5" fmla="*/ 56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392">
                <a:moveTo>
                  <a:pt x="192" y="392"/>
                </a:moveTo>
                <a:cubicBezTo>
                  <a:pt x="328" y="252"/>
                  <a:pt x="464" y="112"/>
                  <a:pt x="432" y="56"/>
                </a:cubicBezTo>
                <a:cubicBezTo>
                  <a:pt x="400" y="0"/>
                  <a:pt x="200" y="28"/>
                  <a:pt x="0" y="5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5055" name="Freeform 15"/>
          <p:cNvSpPr>
            <a:spLocks/>
          </p:cNvSpPr>
          <p:nvPr/>
        </p:nvSpPr>
        <p:spPr bwMode="auto">
          <a:xfrm>
            <a:off x="3314701" y="3944541"/>
            <a:ext cx="184731" cy="369332"/>
          </a:xfrm>
          <a:custGeom>
            <a:avLst/>
            <a:gdLst>
              <a:gd name="T0" fmla="*/ 288 w 912"/>
              <a:gd name="T1" fmla="*/ 720 h 720"/>
              <a:gd name="T2" fmla="*/ 864 w 912"/>
              <a:gd name="T3" fmla="*/ 144 h 720"/>
              <a:gd name="T4" fmla="*/ 0 w 912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288" y="720"/>
                </a:moveTo>
                <a:cubicBezTo>
                  <a:pt x="600" y="492"/>
                  <a:pt x="912" y="264"/>
                  <a:pt x="864" y="144"/>
                </a:cubicBezTo>
                <a:cubicBezTo>
                  <a:pt x="816" y="24"/>
                  <a:pt x="408" y="12"/>
                  <a:pt x="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5056" name="Freeform 16"/>
          <p:cNvSpPr>
            <a:spLocks/>
          </p:cNvSpPr>
          <p:nvPr/>
        </p:nvSpPr>
        <p:spPr bwMode="auto">
          <a:xfrm>
            <a:off x="3657601" y="3087291"/>
            <a:ext cx="184731" cy="369332"/>
          </a:xfrm>
          <a:custGeom>
            <a:avLst/>
            <a:gdLst>
              <a:gd name="T0" fmla="*/ 0 w 776"/>
              <a:gd name="T1" fmla="*/ 1440 h 1440"/>
              <a:gd name="T2" fmla="*/ 768 w 776"/>
              <a:gd name="T3" fmla="*/ 864 h 1440"/>
              <a:gd name="T4" fmla="*/ 48 w 776"/>
              <a:gd name="T5" fmla="*/ 0 h 14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776" h="1440">
                <a:moveTo>
                  <a:pt x="0" y="1440"/>
                </a:moveTo>
                <a:cubicBezTo>
                  <a:pt x="380" y="1272"/>
                  <a:pt x="760" y="1104"/>
                  <a:pt x="768" y="864"/>
                </a:cubicBezTo>
                <a:cubicBezTo>
                  <a:pt x="776" y="624"/>
                  <a:pt x="412" y="312"/>
                  <a:pt x="48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5057" name="Freeform 17"/>
          <p:cNvSpPr>
            <a:spLocks/>
          </p:cNvSpPr>
          <p:nvPr/>
        </p:nvSpPr>
        <p:spPr bwMode="auto">
          <a:xfrm>
            <a:off x="5297595" y="3144679"/>
            <a:ext cx="184731" cy="369332"/>
          </a:xfrm>
          <a:custGeom>
            <a:avLst/>
            <a:gdLst>
              <a:gd name="T0" fmla="*/ 0 w 1584"/>
              <a:gd name="T1" fmla="*/ 1392 h 1392"/>
              <a:gd name="T2" fmla="*/ 864 w 1584"/>
              <a:gd name="T3" fmla="*/ 960 h 1392"/>
              <a:gd name="T4" fmla="*/ 1584 w 1584"/>
              <a:gd name="T5" fmla="*/ 0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84" h="1392">
                <a:moveTo>
                  <a:pt x="0" y="1392"/>
                </a:moveTo>
                <a:cubicBezTo>
                  <a:pt x="300" y="1292"/>
                  <a:pt x="600" y="1192"/>
                  <a:pt x="864" y="960"/>
                </a:cubicBezTo>
                <a:cubicBezTo>
                  <a:pt x="1128" y="728"/>
                  <a:pt x="1356" y="364"/>
                  <a:pt x="158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57846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E249B31-82CB-BD4E-9B63-986E8222AA19}" type="slidenum">
              <a:rPr lang="en-US"/>
              <a:pPr/>
              <a:t>31</a:t>
            </a:fld>
            <a:endParaRPr lang="en-US"/>
          </a:p>
        </p:txBody>
      </p:sp>
      <p:sp>
        <p:nvSpPr>
          <p:cNvPr id="217090" name="Rectangle 2"/>
          <p:cNvSpPr>
            <a:spLocks noGrp="1" noChangeArrowheads="1"/>
          </p:cNvSpPr>
          <p:nvPr>
            <p:ph type="title"/>
          </p:nvPr>
        </p:nvSpPr>
        <p:spPr>
          <a:xfrm>
            <a:off x="1260873" y="679788"/>
            <a:ext cx="6463903" cy="703064"/>
          </a:xfrm>
        </p:spPr>
        <p:txBody>
          <a:bodyPr/>
          <a:lstStyle/>
          <a:p>
            <a:r>
              <a:rPr lang="en-US" dirty="0"/>
              <a:t>Finger </a:t>
            </a:r>
            <a:r>
              <a:rPr lang="en-US" i="1" dirty="0" err="1">
                <a:latin typeface="Times New Roman" charset="0"/>
              </a:rPr>
              <a:t>i</a:t>
            </a:r>
            <a:r>
              <a:rPr lang="en-US" dirty="0"/>
              <a:t> </a:t>
            </a:r>
            <a:r>
              <a:rPr lang="en-US" dirty="0" err="1"/>
              <a:t>redirecteaza</a:t>
            </a:r>
            <a:r>
              <a:rPr lang="en-US" dirty="0"/>
              <a:t> </a:t>
            </a:r>
            <a:r>
              <a:rPr lang="en-US" dirty="0" err="1"/>
              <a:t>catre</a:t>
            </a:r>
            <a:r>
              <a:rPr lang="en-US" dirty="0"/>
              <a:t> </a:t>
            </a:r>
            <a:r>
              <a:rPr lang="en-US" dirty="0" err="1"/>
              <a:t>succesorul</a:t>
            </a:r>
            <a:r>
              <a:rPr lang="en-US" dirty="0"/>
              <a:t> </a:t>
            </a:r>
            <a:r>
              <a:rPr lang="en-US" dirty="0" err="1"/>
              <a:t>lui</a:t>
            </a:r>
            <a:r>
              <a:rPr lang="en-US" dirty="0"/>
              <a:t> </a:t>
            </a:r>
            <a:r>
              <a:rPr lang="en-US" i="1" dirty="0">
                <a:latin typeface="Times New Roman" charset="0"/>
              </a:rPr>
              <a:t>n+2</a:t>
            </a:r>
            <a:r>
              <a:rPr lang="en-US" i="1" baseline="30000" dirty="0">
                <a:latin typeface="Times New Roman" charset="0"/>
              </a:rPr>
              <a:t>i</a:t>
            </a:r>
          </a:p>
        </p:txBody>
      </p:sp>
      <p:sp>
        <p:nvSpPr>
          <p:cNvPr id="217091" name="Oval 3"/>
          <p:cNvSpPr>
            <a:spLocks noChangeArrowheads="1"/>
          </p:cNvSpPr>
          <p:nvPr/>
        </p:nvSpPr>
        <p:spPr bwMode="auto">
          <a:xfrm>
            <a:off x="3315891" y="2687241"/>
            <a:ext cx="2570559" cy="2570559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17092" name="Text Box 4"/>
          <p:cNvSpPr txBox="1">
            <a:spLocks noChangeArrowheads="1"/>
          </p:cNvSpPr>
          <p:nvPr/>
        </p:nvSpPr>
        <p:spPr bwMode="auto">
          <a:xfrm>
            <a:off x="3031927" y="4953001"/>
            <a:ext cx="607859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N80</a:t>
            </a:r>
          </a:p>
        </p:txBody>
      </p:sp>
      <p:sp>
        <p:nvSpPr>
          <p:cNvPr id="217093" name="Text Box 5"/>
          <p:cNvSpPr txBox="1">
            <a:spLocks noChangeArrowheads="1"/>
          </p:cNvSpPr>
          <p:nvPr/>
        </p:nvSpPr>
        <p:spPr bwMode="auto">
          <a:xfrm>
            <a:off x="5474494" y="2775347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latin typeface="Helvetica" charset="0"/>
                <a:cs typeface="Times New Roman" charset="0"/>
              </a:rPr>
              <a:t>½</a:t>
            </a:r>
            <a:endParaRPr lang="en-US">
              <a:latin typeface="Helvetica" charset="0"/>
            </a:endParaRPr>
          </a:p>
        </p:txBody>
      </p:sp>
      <p:sp>
        <p:nvSpPr>
          <p:cNvPr id="217094" name="Text Box 6"/>
          <p:cNvSpPr txBox="1">
            <a:spLocks noChangeArrowheads="1"/>
          </p:cNvSpPr>
          <p:nvPr/>
        </p:nvSpPr>
        <p:spPr bwMode="auto">
          <a:xfrm>
            <a:off x="3402732" y="2820769"/>
            <a:ext cx="3770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Helvetica" charset="0"/>
                <a:cs typeface="Times New Roman" charset="0"/>
              </a:rPr>
              <a:t>¼</a:t>
            </a:r>
            <a:endParaRPr lang="en-US" dirty="0">
              <a:latin typeface="Helvetica" charset="0"/>
            </a:endParaRPr>
          </a:p>
        </p:txBody>
      </p:sp>
      <p:sp>
        <p:nvSpPr>
          <p:cNvPr id="217095" name="Text Box 7"/>
          <p:cNvSpPr txBox="1">
            <a:spLocks noChangeArrowheads="1"/>
          </p:cNvSpPr>
          <p:nvPr/>
        </p:nvSpPr>
        <p:spPr bwMode="auto">
          <a:xfrm>
            <a:off x="2992041" y="3830241"/>
            <a:ext cx="37221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50" b="1">
                <a:latin typeface="Helvetica" charset="0"/>
                <a:cs typeface="Times New Roman" charset="0"/>
              </a:rPr>
              <a:t>1/8</a:t>
            </a:r>
            <a:endParaRPr lang="en-US" sz="1050" b="1">
              <a:latin typeface="Helvetica" charset="0"/>
            </a:endParaRPr>
          </a:p>
        </p:txBody>
      </p:sp>
      <p:sp>
        <p:nvSpPr>
          <p:cNvPr id="217096" name="Text Box 8"/>
          <p:cNvSpPr txBox="1">
            <a:spLocks noChangeArrowheads="1"/>
          </p:cNvSpPr>
          <p:nvPr/>
        </p:nvSpPr>
        <p:spPr bwMode="auto">
          <a:xfrm>
            <a:off x="3028950" y="4344591"/>
            <a:ext cx="4475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50" b="1">
                <a:latin typeface="Helvetica" charset="0"/>
                <a:cs typeface="Times New Roman" charset="0"/>
              </a:rPr>
              <a:t>1/16</a:t>
            </a:r>
            <a:endParaRPr lang="en-US" sz="1050" b="1">
              <a:latin typeface="Helvetica" charset="0"/>
            </a:endParaRPr>
          </a:p>
        </p:txBody>
      </p:sp>
      <p:sp>
        <p:nvSpPr>
          <p:cNvPr id="217097" name="Text Box 9"/>
          <p:cNvSpPr txBox="1">
            <a:spLocks noChangeArrowheads="1"/>
          </p:cNvSpPr>
          <p:nvPr/>
        </p:nvSpPr>
        <p:spPr bwMode="auto">
          <a:xfrm>
            <a:off x="3086100" y="4458891"/>
            <a:ext cx="4475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50" b="1">
                <a:latin typeface="Helvetica" charset="0"/>
                <a:cs typeface="Times New Roman" charset="0"/>
              </a:rPr>
              <a:t>1/32</a:t>
            </a:r>
            <a:endParaRPr lang="en-US" sz="1050" b="1">
              <a:latin typeface="Helvetica" charset="0"/>
            </a:endParaRPr>
          </a:p>
        </p:txBody>
      </p:sp>
      <p:sp>
        <p:nvSpPr>
          <p:cNvPr id="217098" name="Text Box 10"/>
          <p:cNvSpPr txBox="1">
            <a:spLocks noChangeArrowheads="1"/>
          </p:cNvSpPr>
          <p:nvPr/>
        </p:nvSpPr>
        <p:spPr bwMode="auto">
          <a:xfrm>
            <a:off x="3146823" y="4573191"/>
            <a:ext cx="447558" cy="253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050" b="1">
                <a:latin typeface="Helvetica" charset="0"/>
                <a:cs typeface="Times New Roman" charset="0"/>
              </a:rPr>
              <a:t>1/64</a:t>
            </a:r>
            <a:endParaRPr lang="en-US" sz="1050" b="1">
              <a:latin typeface="Helvetica" charset="0"/>
            </a:endParaRPr>
          </a:p>
        </p:txBody>
      </p:sp>
      <p:sp>
        <p:nvSpPr>
          <p:cNvPr id="217100" name="Freeform 12"/>
          <p:cNvSpPr>
            <a:spLocks/>
          </p:cNvSpPr>
          <p:nvPr/>
        </p:nvSpPr>
        <p:spPr bwMode="auto">
          <a:xfrm>
            <a:off x="3543301" y="4592241"/>
            <a:ext cx="184731" cy="369332"/>
          </a:xfrm>
          <a:custGeom>
            <a:avLst/>
            <a:gdLst>
              <a:gd name="T0" fmla="*/ 96 w 112"/>
              <a:gd name="T1" fmla="*/ 224 h 224"/>
              <a:gd name="T2" fmla="*/ 96 w 112"/>
              <a:gd name="T3" fmla="*/ 32 h 224"/>
              <a:gd name="T4" fmla="*/ 0 w 112"/>
              <a:gd name="T5" fmla="*/ 32 h 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12" h="224">
                <a:moveTo>
                  <a:pt x="96" y="224"/>
                </a:moveTo>
                <a:cubicBezTo>
                  <a:pt x="104" y="144"/>
                  <a:pt x="112" y="64"/>
                  <a:pt x="96" y="32"/>
                </a:cubicBezTo>
                <a:cubicBezTo>
                  <a:pt x="80" y="0"/>
                  <a:pt x="40" y="16"/>
                  <a:pt x="0" y="32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7101" name="Freeform 13"/>
          <p:cNvSpPr>
            <a:spLocks/>
          </p:cNvSpPr>
          <p:nvPr/>
        </p:nvSpPr>
        <p:spPr bwMode="auto">
          <a:xfrm>
            <a:off x="3486151" y="4468416"/>
            <a:ext cx="184731" cy="369332"/>
          </a:xfrm>
          <a:custGeom>
            <a:avLst/>
            <a:gdLst>
              <a:gd name="T0" fmla="*/ 144 w 264"/>
              <a:gd name="T1" fmla="*/ 280 h 280"/>
              <a:gd name="T2" fmla="*/ 240 w 264"/>
              <a:gd name="T3" fmla="*/ 40 h 280"/>
              <a:gd name="T4" fmla="*/ 0 w 264"/>
              <a:gd name="T5" fmla="*/ 40 h 2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64" h="280">
                <a:moveTo>
                  <a:pt x="144" y="280"/>
                </a:moveTo>
                <a:cubicBezTo>
                  <a:pt x="204" y="180"/>
                  <a:pt x="264" y="80"/>
                  <a:pt x="240" y="40"/>
                </a:cubicBezTo>
                <a:cubicBezTo>
                  <a:pt x="216" y="0"/>
                  <a:pt x="108" y="20"/>
                  <a:pt x="0" y="4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7102" name="Freeform 14"/>
          <p:cNvSpPr>
            <a:spLocks/>
          </p:cNvSpPr>
          <p:nvPr/>
        </p:nvSpPr>
        <p:spPr bwMode="auto">
          <a:xfrm>
            <a:off x="3429001" y="4335066"/>
            <a:ext cx="184731" cy="369332"/>
          </a:xfrm>
          <a:custGeom>
            <a:avLst/>
            <a:gdLst>
              <a:gd name="T0" fmla="*/ 192 w 464"/>
              <a:gd name="T1" fmla="*/ 392 h 392"/>
              <a:gd name="T2" fmla="*/ 432 w 464"/>
              <a:gd name="T3" fmla="*/ 56 h 392"/>
              <a:gd name="T4" fmla="*/ 0 w 464"/>
              <a:gd name="T5" fmla="*/ 56 h 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64" h="392">
                <a:moveTo>
                  <a:pt x="192" y="392"/>
                </a:moveTo>
                <a:cubicBezTo>
                  <a:pt x="328" y="252"/>
                  <a:pt x="464" y="112"/>
                  <a:pt x="432" y="56"/>
                </a:cubicBezTo>
                <a:cubicBezTo>
                  <a:pt x="400" y="0"/>
                  <a:pt x="200" y="28"/>
                  <a:pt x="0" y="56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7103" name="Freeform 15"/>
          <p:cNvSpPr>
            <a:spLocks/>
          </p:cNvSpPr>
          <p:nvPr/>
        </p:nvSpPr>
        <p:spPr bwMode="auto">
          <a:xfrm>
            <a:off x="3314701" y="3944541"/>
            <a:ext cx="184731" cy="369332"/>
          </a:xfrm>
          <a:custGeom>
            <a:avLst/>
            <a:gdLst>
              <a:gd name="T0" fmla="*/ 288 w 912"/>
              <a:gd name="T1" fmla="*/ 720 h 720"/>
              <a:gd name="T2" fmla="*/ 864 w 912"/>
              <a:gd name="T3" fmla="*/ 144 h 720"/>
              <a:gd name="T4" fmla="*/ 0 w 912"/>
              <a:gd name="T5" fmla="*/ 0 h 7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912" h="720">
                <a:moveTo>
                  <a:pt x="288" y="720"/>
                </a:moveTo>
                <a:cubicBezTo>
                  <a:pt x="600" y="492"/>
                  <a:pt x="912" y="264"/>
                  <a:pt x="864" y="144"/>
                </a:cubicBezTo>
                <a:cubicBezTo>
                  <a:pt x="816" y="24"/>
                  <a:pt x="408" y="12"/>
                  <a:pt x="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7104" name="Freeform 16"/>
          <p:cNvSpPr>
            <a:spLocks/>
          </p:cNvSpPr>
          <p:nvPr/>
        </p:nvSpPr>
        <p:spPr bwMode="auto">
          <a:xfrm>
            <a:off x="5341714" y="3119437"/>
            <a:ext cx="184731" cy="369332"/>
          </a:xfrm>
          <a:custGeom>
            <a:avLst/>
            <a:gdLst>
              <a:gd name="T0" fmla="*/ 0 w 1584"/>
              <a:gd name="T1" fmla="*/ 1392 h 1392"/>
              <a:gd name="T2" fmla="*/ 864 w 1584"/>
              <a:gd name="T3" fmla="*/ 960 h 1392"/>
              <a:gd name="T4" fmla="*/ 1584 w 1584"/>
              <a:gd name="T5" fmla="*/ 0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584" h="1392">
                <a:moveTo>
                  <a:pt x="0" y="1392"/>
                </a:moveTo>
                <a:cubicBezTo>
                  <a:pt x="300" y="1292"/>
                  <a:pt x="600" y="1192"/>
                  <a:pt x="864" y="960"/>
                </a:cubicBezTo>
                <a:cubicBezTo>
                  <a:pt x="1128" y="728"/>
                  <a:pt x="1356" y="364"/>
                  <a:pt x="1584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7105" name="Text Box 17"/>
          <p:cNvSpPr txBox="1">
            <a:spLocks noChangeArrowheads="1"/>
          </p:cNvSpPr>
          <p:nvPr/>
        </p:nvSpPr>
        <p:spPr bwMode="auto">
          <a:xfrm>
            <a:off x="2149675" y="2687241"/>
            <a:ext cx="615874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latin typeface="Tahoma" charset="0"/>
              </a:rPr>
              <a:t>K112</a:t>
            </a:r>
          </a:p>
        </p:txBody>
      </p:sp>
      <p:sp>
        <p:nvSpPr>
          <p:cNvPr id="217106" name="Line 18"/>
          <p:cNvSpPr>
            <a:spLocks noChangeShapeType="1"/>
          </p:cNvSpPr>
          <p:nvPr/>
        </p:nvSpPr>
        <p:spPr bwMode="auto">
          <a:xfrm>
            <a:off x="2743200" y="2857500"/>
            <a:ext cx="628650" cy="1143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7107" name="Text Box 19"/>
          <p:cNvSpPr txBox="1">
            <a:spLocks noChangeArrowheads="1"/>
          </p:cNvSpPr>
          <p:nvPr/>
        </p:nvSpPr>
        <p:spPr bwMode="auto">
          <a:xfrm>
            <a:off x="3486151" y="2343151"/>
            <a:ext cx="736099" cy="36933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>
                <a:solidFill>
                  <a:schemeClr val="accent2"/>
                </a:solidFill>
                <a:latin typeface="Helvetica" charset="0"/>
              </a:rPr>
              <a:t>N120</a:t>
            </a:r>
          </a:p>
        </p:txBody>
      </p:sp>
      <p:sp>
        <p:nvSpPr>
          <p:cNvPr id="217108" name="Freeform 20"/>
          <p:cNvSpPr>
            <a:spLocks/>
          </p:cNvSpPr>
          <p:nvPr/>
        </p:nvSpPr>
        <p:spPr bwMode="auto">
          <a:xfrm>
            <a:off x="5267233" y="2959775"/>
            <a:ext cx="184731" cy="369332"/>
          </a:xfrm>
          <a:custGeom>
            <a:avLst/>
            <a:gdLst>
              <a:gd name="T0" fmla="*/ 0 w 680"/>
              <a:gd name="T1" fmla="*/ 1392 h 1392"/>
              <a:gd name="T2" fmla="*/ 672 w 680"/>
              <a:gd name="T3" fmla="*/ 816 h 1392"/>
              <a:gd name="T4" fmla="*/ 48 w 680"/>
              <a:gd name="T5" fmla="*/ 0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392">
                <a:moveTo>
                  <a:pt x="0" y="1392"/>
                </a:moveTo>
                <a:cubicBezTo>
                  <a:pt x="332" y="1220"/>
                  <a:pt x="664" y="1048"/>
                  <a:pt x="672" y="816"/>
                </a:cubicBezTo>
                <a:cubicBezTo>
                  <a:pt x="680" y="584"/>
                  <a:pt x="364" y="292"/>
                  <a:pt x="48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17109" name="Freeform 21"/>
          <p:cNvSpPr>
            <a:spLocks/>
          </p:cNvSpPr>
          <p:nvPr/>
        </p:nvSpPr>
        <p:spPr bwMode="auto">
          <a:xfrm>
            <a:off x="3617557" y="3094234"/>
            <a:ext cx="184731" cy="369332"/>
          </a:xfrm>
          <a:custGeom>
            <a:avLst/>
            <a:gdLst>
              <a:gd name="T0" fmla="*/ 40 w 912"/>
              <a:gd name="T1" fmla="*/ 1680 h 1728"/>
              <a:gd name="T2" fmla="*/ 136 w 912"/>
              <a:gd name="T3" fmla="*/ 1632 h 1728"/>
              <a:gd name="T4" fmla="*/ 856 w 912"/>
              <a:gd name="T5" fmla="*/ 1104 h 1728"/>
              <a:gd name="T6" fmla="*/ 472 w 912"/>
              <a:gd name="T7" fmla="*/ 0 h 17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912" h="1728">
                <a:moveTo>
                  <a:pt x="40" y="1680"/>
                </a:moveTo>
                <a:cubicBezTo>
                  <a:pt x="20" y="1704"/>
                  <a:pt x="0" y="1728"/>
                  <a:pt x="136" y="1632"/>
                </a:cubicBezTo>
                <a:cubicBezTo>
                  <a:pt x="272" y="1536"/>
                  <a:pt x="800" y="1376"/>
                  <a:pt x="856" y="1104"/>
                </a:cubicBezTo>
                <a:cubicBezTo>
                  <a:pt x="912" y="832"/>
                  <a:pt x="692" y="416"/>
                  <a:pt x="472" y="0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2013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Avem</a:t>
            </a:r>
            <a:r>
              <a:rPr lang="en-US" dirty="0"/>
              <a:t> un </a:t>
            </a:r>
            <a:r>
              <a:rPr lang="en-US" b="1" dirty="0"/>
              <a:t>binary lookup tree </a:t>
            </a:r>
            <a:r>
              <a:rPr lang="en-US" dirty="0"/>
              <a:t>cu </a:t>
            </a:r>
            <a:r>
              <a:rPr lang="en-US" dirty="0" err="1"/>
              <a:t>fiecare</a:t>
            </a:r>
            <a:r>
              <a:rPr lang="en-US" dirty="0"/>
              <a:t> nod</a:t>
            </a:r>
          </a:p>
          <a:p>
            <a:pPr lvl="1"/>
            <a:r>
              <a:rPr lang="en-US" sz="2400" dirty="0"/>
              <a:t>Cu </a:t>
            </a:r>
            <a:r>
              <a:rPr lang="en-US" sz="2400" dirty="0" err="1"/>
              <a:t>ramuri</a:t>
            </a:r>
            <a:r>
              <a:rPr lang="en-US" sz="2400" dirty="0"/>
              <a:t> </a:t>
            </a:r>
            <a:r>
              <a:rPr lang="en-US" sz="2400" dirty="0" err="1"/>
              <a:t>redirectate</a:t>
            </a:r>
            <a:r>
              <a:rPr lang="en-US" sz="2400" dirty="0"/>
              <a:t> </a:t>
            </a:r>
            <a:r>
              <a:rPr lang="en-US" sz="2400" dirty="0" err="1"/>
              <a:t>catre</a:t>
            </a:r>
            <a:r>
              <a:rPr lang="en-US" sz="2400" dirty="0"/>
              <a:t> </a:t>
            </a:r>
            <a:r>
              <a:rPr lang="en-US" sz="2400" dirty="0" err="1"/>
              <a:t>alte</a:t>
            </a:r>
            <a:r>
              <a:rPr lang="en-US" sz="2400" dirty="0"/>
              <a:t> </a:t>
            </a:r>
            <a:r>
              <a:rPr lang="en-US" sz="2400" dirty="0" err="1"/>
              <a:t>tabele</a:t>
            </a:r>
            <a:r>
              <a:rPr lang="en-US" sz="2400" dirty="0"/>
              <a:t> finger ale </a:t>
            </a:r>
            <a:r>
              <a:rPr lang="en-US" sz="2400" dirty="0" err="1"/>
              <a:t>celorlalte</a:t>
            </a:r>
            <a:r>
              <a:rPr lang="en-US" sz="2400" dirty="0"/>
              <a:t> </a:t>
            </a:r>
            <a:r>
              <a:rPr lang="en-US" sz="2400" dirty="0" err="1"/>
              <a:t>noduri</a:t>
            </a:r>
            <a:endParaRPr lang="en-US" sz="2400" dirty="0"/>
          </a:p>
          <a:p>
            <a:r>
              <a:rPr lang="en-US" dirty="0"/>
              <a:t>Este </a:t>
            </a:r>
            <a:r>
              <a:rPr lang="en-US" dirty="0" err="1"/>
              <a:t>mai</a:t>
            </a:r>
            <a:r>
              <a:rPr lang="en-US" dirty="0"/>
              <a:t> bine </a:t>
            </a:r>
            <a:r>
              <a:rPr lang="en-US" dirty="0" err="1"/>
              <a:t>decat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aranjam</a:t>
            </a:r>
            <a:r>
              <a:rPr lang="en-US" dirty="0"/>
              <a:t> </a:t>
            </a:r>
            <a:r>
              <a:rPr lang="en-US" dirty="0" err="1"/>
              <a:t>nodurile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-un </a:t>
            </a:r>
            <a:r>
              <a:rPr lang="en-US" dirty="0" err="1"/>
              <a:t>singur</a:t>
            </a:r>
            <a:r>
              <a:rPr lang="en-US" dirty="0"/>
              <a:t> arbore</a:t>
            </a:r>
          </a:p>
          <a:p>
            <a:pPr lvl="1"/>
            <a:r>
              <a:rPr lang="en-US" sz="2400" dirty="0" err="1"/>
              <a:t>Fiecare</a:t>
            </a:r>
            <a:r>
              <a:rPr lang="en-US" sz="2400" dirty="0"/>
              <a:t> nod </a:t>
            </a:r>
            <a:r>
              <a:rPr lang="en-US" sz="2400" dirty="0" err="1"/>
              <a:t>actioneaza</a:t>
            </a:r>
            <a:r>
              <a:rPr lang="en-US" sz="2400" dirty="0"/>
              <a:t> ca </a:t>
            </a:r>
            <a:r>
              <a:rPr lang="en-US" sz="2400" dirty="0" err="1"/>
              <a:t>radacina</a:t>
            </a:r>
            <a:r>
              <a:rPr lang="en-US" sz="2400" dirty="0"/>
              <a:t> a </a:t>
            </a:r>
            <a:r>
              <a:rPr lang="en-US" sz="2400" dirty="0" err="1"/>
              <a:t>unui</a:t>
            </a:r>
            <a:r>
              <a:rPr lang="en-US" sz="2400" dirty="0"/>
              <a:t> arbore</a:t>
            </a:r>
          </a:p>
          <a:p>
            <a:pPr lvl="2"/>
            <a:r>
              <a:rPr lang="en-US" sz="2400" dirty="0"/>
              <a:t>Deci nu </a:t>
            </a:r>
            <a:r>
              <a:rPr lang="en-US" sz="2400" dirty="0" err="1"/>
              <a:t>exista</a:t>
            </a:r>
            <a:r>
              <a:rPr lang="en-US" sz="2400" dirty="0"/>
              <a:t> </a:t>
            </a:r>
            <a:r>
              <a:rPr lang="en-US" sz="2400" dirty="0" err="1"/>
              <a:t>niciun</a:t>
            </a:r>
            <a:r>
              <a:rPr lang="en-US" sz="2400" dirty="0"/>
              <a:t> </a:t>
            </a:r>
            <a:r>
              <a:rPr lang="en-US" sz="2400" b="1" dirty="0"/>
              <a:t>root hotspot</a:t>
            </a:r>
          </a:p>
          <a:p>
            <a:pPr lvl="2"/>
            <a:r>
              <a:rPr lang="en-US" sz="2400" dirty="0"/>
              <a:t>Nu </a:t>
            </a:r>
            <a:r>
              <a:rPr lang="en-US" sz="2400" dirty="0" err="1"/>
              <a:t>exista</a:t>
            </a:r>
            <a:r>
              <a:rPr lang="en-US" sz="2400" dirty="0"/>
              <a:t> </a:t>
            </a:r>
            <a:r>
              <a:rPr lang="en-US" sz="2400" b="1" dirty="0"/>
              <a:t>single point of failure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4934AC4-E5A6-0446-ADDB-6CB25A5DDD13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 err="1"/>
              <a:t>Implicatii</a:t>
            </a:r>
            <a:r>
              <a:rPr lang="en-US" sz="3000" dirty="0"/>
              <a:t> ale </a:t>
            </a:r>
            <a:r>
              <a:rPr lang="en-US" sz="3000" dirty="0" err="1"/>
              <a:t>tabelei</a:t>
            </a:r>
            <a:r>
              <a:rPr lang="en-US" sz="3000" dirty="0"/>
              <a:t> finger</a:t>
            </a:r>
          </a:p>
        </p:txBody>
      </p:sp>
    </p:spTree>
    <p:extLst>
      <p:ext uri="{BB962C8B-B14F-4D97-AF65-F5344CB8AC3E}">
        <p14:creationId xmlns:p14="http://schemas.microsoft.com/office/powerpoint/2010/main" val="33699959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6BDBA5-77BB-4F4D-B417-738E8B7D250B}" type="slidenum">
              <a:rPr lang="en-US"/>
              <a:pPr/>
              <a:t>33</a:t>
            </a:fld>
            <a:endParaRPr lang="en-US"/>
          </a:p>
        </p:txBody>
      </p:sp>
      <p:sp>
        <p:nvSpPr>
          <p:cNvPr id="21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Lookup with finger table</a:t>
            </a:r>
          </a:p>
        </p:txBody>
      </p:sp>
      <p:sp>
        <p:nvSpPr>
          <p:cNvPr id="2191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067920" y="1975982"/>
            <a:ext cx="7008159" cy="3654029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b="1" spc="-225" dirty="0">
                <a:latin typeface="Courier" charset="0"/>
                <a:ea typeface="Courier" charset="0"/>
                <a:cs typeface="Courier" charset="0"/>
              </a:rPr>
              <a:t>Lookup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(key-id)</a:t>
            </a:r>
            <a:endParaRPr lang="en-US" i="1" spc="-225" dirty="0">
              <a:latin typeface="Courier" charset="0"/>
              <a:ea typeface="Courier" charset="0"/>
              <a:cs typeface="Courier" charset="0"/>
            </a:endParaRPr>
          </a:p>
          <a:p>
            <a:pPr>
              <a:buFontTx/>
              <a:buNone/>
            </a:pP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	look in local finger table for		</a:t>
            </a:r>
          </a:p>
          <a:p>
            <a:pPr>
              <a:buFontTx/>
              <a:buNone/>
            </a:pP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		  highest n: my-id 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  <a:sym typeface="Symbol" charset="0"/>
              </a:rPr>
              <a:t>&lt;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n 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  <a:sym typeface="Symbol" charset="0"/>
              </a:rPr>
              <a:t>&lt;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key-id</a:t>
            </a:r>
          </a:p>
          <a:p>
            <a:pPr>
              <a:buFontTx/>
              <a:buNone/>
            </a:pP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	</a:t>
            </a:r>
            <a:r>
              <a:rPr lang="en-US" b="1" spc="-225" dirty="0">
                <a:latin typeface="Courier" charset="0"/>
                <a:ea typeface="Courier" charset="0"/>
                <a:cs typeface="Courier" charset="0"/>
              </a:rPr>
              <a:t>if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n exists</a:t>
            </a:r>
          </a:p>
          <a:p>
            <a:pPr>
              <a:buFontTx/>
              <a:buNone/>
            </a:pP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		  call Lookup(key-id) on node n </a:t>
            </a:r>
            <a:r>
              <a:rPr lang="en-US" spc="-225" dirty="0"/>
              <a:t> </a:t>
            </a:r>
            <a:r>
              <a:rPr lang="en-US" i="1" spc="-225" dirty="0">
                <a:latin typeface="Times New Roman" charset="0"/>
              </a:rPr>
              <a:t>// next hop</a:t>
            </a:r>
          </a:p>
          <a:p>
            <a:pPr>
              <a:buFontTx/>
              <a:buNone/>
            </a:pPr>
            <a:r>
              <a:rPr lang="en-US" spc="-225" dirty="0"/>
              <a:t>	</a:t>
            </a:r>
            <a:r>
              <a:rPr lang="en-US" b="1" spc="-225" dirty="0">
                <a:latin typeface="Courier" charset="0"/>
                <a:ea typeface="Courier" charset="0"/>
                <a:cs typeface="Courier" charset="0"/>
              </a:rPr>
              <a:t>else</a:t>
            </a:r>
          </a:p>
          <a:p>
            <a:pPr>
              <a:buFontTx/>
              <a:buNone/>
            </a:pP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		  </a:t>
            </a:r>
            <a:r>
              <a:rPr lang="en-US" b="1" spc="-225" dirty="0">
                <a:latin typeface="Courier" charset="0"/>
                <a:ea typeface="Courier" charset="0"/>
                <a:cs typeface="Courier" charset="0"/>
              </a:rPr>
              <a:t>return</a:t>
            </a:r>
            <a:r>
              <a:rPr lang="en-US" spc="-225" dirty="0">
                <a:latin typeface="Courier" charset="0"/>
                <a:ea typeface="Courier" charset="0"/>
                <a:cs typeface="Courier" charset="0"/>
              </a:rPr>
              <a:t> my successor</a:t>
            </a:r>
            <a:r>
              <a:rPr lang="en-US" spc="-225" dirty="0"/>
              <a:t>	</a:t>
            </a:r>
            <a:r>
              <a:rPr lang="en-US" i="1" spc="-225" dirty="0">
                <a:latin typeface="Times New Roman" charset="0"/>
              </a:rPr>
              <a:t>// done</a:t>
            </a:r>
            <a:r>
              <a:rPr lang="en-US" spc="-225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418805649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Shape 541"/>
          <p:cNvSpPr txBox="1">
            <a:spLocks noGrp="1"/>
          </p:cNvSpPr>
          <p:nvPr>
            <p:ph type="title"/>
          </p:nvPr>
        </p:nvSpPr>
        <p:spPr>
          <a:xfrm>
            <a:off x="311700" y="57210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</a:t>
            </a:r>
          </a:p>
        </p:txBody>
      </p:sp>
      <p:sp>
        <p:nvSpPr>
          <p:cNvPr id="542" name="Shape 542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543" name="Shape 543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545" name="Shape 545"/>
          <p:cNvSpPr txBox="1"/>
          <p:nvPr/>
        </p:nvSpPr>
        <p:spPr>
          <a:xfrm>
            <a:off x="4966700" y="2779500"/>
            <a:ext cx="3917700" cy="1126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  <a:buClr>
                <a:schemeClr val="dk1"/>
              </a:buClr>
            </a:pPr>
            <a:r>
              <a:rPr lang="en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node id = hash( node )</a:t>
            </a:r>
          </a:p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key id = hash( key )</a:t>
            </a:r>
          </a:p>
          <a:p>
            <a:pPr>
              <a:spcBef>
                <a:spcPts val="0"/>
              </a:spcBef>
            </a:pPr>
            <a:endParaRPr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successor(id)</a:t>
            </a:r>
          </a:p>
        </p:txBody>
      </p:sp>
      <p:sp>
        <p:nvSpPr>
          <p:cNvPr id="546" name="Shape 546"/>
          <p:cNvSpPr/>
          <p:nvPr/>
        </p:nvSpPr>
        <p:spPr>
          <a:xfrm>
            <a:off x="5080425" y="19283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7" name="Shape 547"/>
          <p:cNvSpPr/>
          <p:nvPr/>
        </p:nvSpPr>
        <p:spPr>
          <a:xfrm>
            <a:off x="5080425" y="2296275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48" name="Shape 548"/>
          <p:cNvSpPr txBox="1"/>
          <p:nvPr/>
        </p:nvSpPr>
        <p:spPr>
          <a:xfrm>
            <a:off x="5392075" y="1874975"/>
            <a:ext cx="1197568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= node</a:t>
            </a:r>
          </a:p>
        </p:txBody>
      </p:sp>
      <p:sp>
        <p:nvSpPr>
          <p:cNvPr id="549" name="Shape 549"/>
          <p:cNvSpPr txBox="1"/>
          <p:nvPr/>
        </p:nvSpPr>
        <p:spPr>
          <a:xfrm>
            <a:off x="5392075" y="2242875"/>
            <a:ext cx="8067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 key</a:t>
            </a:r>
          </a:p>
        </p:txBody>
      </p:sp>
      <p:sp>
        <p:nvSpPr>
          <p:cNvPr id="550" name="Shape 550"/>
          <p:cNvSpPr txBox="1"/>
          <p:nvPr/>
        </p:nvSpPr>
        <p:spPr>
          <a:xfrm>
            <a:off x="4966700" y="3907450"/>
            <a:ext cx="24042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finger table for node at id </a:t>
            </a:r>
            <a:r>
              <a:rPr lang="en" i="1">
                <a:latin typeface="Roboto"/>
                <a:ea typeface="Roboto"/>
                <a:cs typeface="Roboto"/>
                <a:sym typeface="Roboto"/>
              </a:rPr>
              <a:t>i</a:t>
            </a:r>
          </a:p>
        </p:txBody>
      </p:sp>
      <p:sp>
        <p:nvSpPr>
          <p:cNvPr id="551" name="Shape 551"/>
          <p:cNvSpPr/>
          <p:nvPr/>
        </p:nvSpPr>
        <p:spPr>
          <a:xfrm>
            <a:off x="5625075" y="452257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552" name="Shape 552"/>
          <p:cNvSpPr/>
          <p:nvPr/>
        </p:nvSpPr>
        <p:spPr>
          <a:xfrm>
            <a:off x="6431775" y="452257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553" name="Shape 553"/>
          <p:cNvSpPr/>
          <p:nvPr/>
        </p:nvSpPr>
        <p:spPr>
          <a:xfrm>
            <a:off x="5625075" y="476347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554" name="Shape 554"/>
          <p:cNvSpPr/>
          <p:nvPr/>
        </p:nvSpPr>
        <p:spPr>
          <a:xfrm>
            <a:off x="6431775" y="476347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succ(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sp>
        <p:nvSpPr>
          <p:cNvPr id="555" name="Shape 555"/>
          <p:cNvSpPr/>
          <p:nvPr/>
        </p:nvSpPr>
        <p:spPr>
          <a:xfrm>
            <a:off x="5625075" y="500437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556" name="Shape 556"/>
          <p:cNvSpPr/>
          <p:nvPr/>
        </p:nvSpPr>
        <p:spPr>
          <a:xfrm>
            <a:off x="6431775" y="500437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succ(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+ 2)</a:t>
            </a:r>
          </a:p>
        </p:txBody>
      </p:sp>
      <p:sp>
        <p:nvSpPr>
          <p:cNvPr id="557" name="Shape 557"/>
          <p:cNvSpPr/>
          <p:nvPr/>
        </p:nvSpPr>
        <p:spPr>
          <a:xfrm>
            <a:off x="5625075" y="524527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j</a:t>
            </a:r>
          </a:p>
        </p:txBody>
      </p:sp>
      <p:sp>
        <p:nvSpPr>
          <p:cNvPr id="558" name="Shape 558"/>
          <p:cNvSpPr/>
          <p:nvPr/>
        </p:nvSpPr>
        <p:spPr>
          <a:xfrm>
            <a:off x="6431775" y="524527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succ(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+ 2 </a:t>
            </a:r>
            <a:r>
              <a:rPr lang="en" sz="1200" i="1" baseline="30000">
                <a:latin typeface="Roboto"/>
                <a:ea typeface="Roboto"/>
                <a:cs typeface="Roboto"/>
                <a:sym typeface="Roboto"/>
              </a:rPr>
              <a:t>j - 1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)</a:t>
            </a:r>
          </a:p>
        </p:txBody>
      </p:sp>
      <p:sp>
        <p:nvSpPr>
          <p:cNvPr id="559" name="Shape 559"/>
          <p:cNvSpPr txBox="1"/>
          <p:nvPr/>
        </p:nvSpPr>
        <p:spPr>
          <a:xfrm>
            <a:off x="1632025" y="1874975"/>
            <a:ext cx="613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b="1" baseline="30000"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lang="en" b="1">
                <a:latin typeface="Roboto"/>
                <a:ea typeface="Roboto"/>
                <a:cs typeface="Roboto"/>
                <a:sym typeface="Roboto"/>
              </a:rPr>
              <a:t>-1</a:t>
            </a:r>
          </a:p>
        </p:txBody>
      </p:sp>
      <p:sp>
        <p:nvSpPr>
          <p:cNvPr id="560" name="Shape 560"/>
          <p:cNvSpPr txBox="1"/>
          <p:nvPr/>
        </p:nvSpPr>
        <p:spPr>
          <a:xfrm>
            <a:off x="2795750" y="18749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561" name="Shape 561"/>
          <p:cNvSpPr/>
          <p:nvPr/>
        </p:nvSpPr>
        <p:spPr>
          <a:xfrm>
            <a:off x="3290775" y="2169275"/>
            <a:ext cx="999100" cy="1926300"/>
          </a:xfrm>
          <a:custGeom>
            <a:avLst/>
            <a:gdLst/>
            <a:ahLst/>
            <a:cxnLst/>
            <a:rect l="0" t="0" r="0" b="0"/>
            <a:pathLst>
              <a:path w="39964" h="77052" extrusionOk="0">
                <a:moveTo>
                  <a:pt x="0" y="0"/>
                </a:moveTo>
                <a:cubicBezTo>
                  <a:pt x="1159" y="535"/>
                  <a:pt x="4548" y="1917"/>
                  <a:pt x="6956" y="3211"/>
                </a:cubicBezTo>
                <a:cubicBezTo>
                  <a:pt x="9363" y="4504"/>
                  <a:pt x="11771" y="5841"/>
                  <a:pt x="14447" y="7759"/>
                </a:cubicBezTo>
                <a:cubicBezTo>
                  <a:pt x="17122" y="9676"/>
                  <a:pt x="20555" y="12440"/>
                  <a:pt x="23008" y="14715"/>
                </a:cubicBezTo>
                <a:cubicBezTo>
                  <a:pt x="25460" y="16989"/>
                  <a:pt x="27512" y="19219"/>
                  <a:pt x="29162" y="21404"/>
                </a:cubicBezTo>
                <a:cubicBezTo>
                  <a:pt x="30812" y="23589"/>
                  <a:pt x="31704" y="25372"/>
                  <a:pt x="32908" y="27825"/>
                </a:cubicBezTo>
                <a:cubicBezTo>
                  <a:pt x="34112" y="30277"/>
                  <a:pt x="35360" y="33309"/>
                  <a:pt x="36386" y="36119"/>
                </a:cubicBezTo>
                <a:cubicBezTo>
                  <a:pt x="37411" y="38928"/>
                  <a:pt x="38481" y="41425"/>
                  <a:pt x="39061" y="44680"/>
                </a:cubicBezTo>
                <a:cubicBezTo>
                  <a:pt x="39640" y="47935"/>
                  <a:pt x="39774" y="51903"/>
                  <a:pt x="39864" y="55649"/>
                </a:cubicBezTo>
                <a:cubicBezTo>
                  <a:pt x="39953" y="59394"/>
                  <a:pt x="40086" y="63585"/>
                  <a:pt x="39596" y="67153"/>
                </a:cubicBezTo>
                <a:cubicBezTo>
                  <a:pt x="39105" y="70720"/>
                  <a:pt x="37366" y="75402"/>
                  <a:pt x="36921" y="77052"/>
                </a:cubicBezTo>
              </a:path>
            </a:pathLst>
          </a:custGeom>
          <a:noFill/>
          <a:ln w="2857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562" name="Shape 562"/>
          <p:cNvSpPr txBox="1"/>
          <p:nvPr/>
        </p:nvSpPr>
        <p:spPr>
          <a:xfrm>
            <a:off x="2251625" y="5338225"/>
            <a:ext cx="613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b="1" baseline="30000">
                <a:latin typeface="Roboto"/>
                <a:ea typeface="Roboto"/>
                <a:cs typeface="Roboto"/>
                <a:sym typeface="Roboto"/>
              </a:rPr>
              <a:t>m-1</a:t>
            </a:r>
          </a:p>
        </p:txBody>
      </p:sp>
      <p:sp>
        <p:nvSpPr>
          <p:cNvPr id="24" name="Shape 515">
            <a:extLst>
              <a:ext uri="{FF2B5EF4-FFF2-40B4-BE49-F238E27FC236}">
                <a16:creationId xmlns:a16="http://schemas.microsoft.com/office/drawing/2014/main" id="{0DCDA656-6B7E-3244-828C-7CF157DC5744}"/>
              </a:ext>
            </a:extLst>
          </p:cNvPr>
          <p:cNvSpPr txBox="1"/>
          <p:nvPr/>
        </p:nvSpPr>
        <p:spPr>
          <a:xfrm>
            <a:off x="285312" y="1153659"/>
            <a:ext cx="3203051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Inel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identificator</a:t>
            </a:r>
            <a:r>
              <a:rPr lang="ro-RO" sz="2000" dirty="0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peste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latin typeface="Roboto"/>
                <a:ea typeface="Roboto"/>
                <a:cs typeface="Roboto"/>
                <a:sym typeface="Roboto"/>
              </a:rPr>
              <a:t>spati</a:t>
            </a:r>
            <a:r>
              <a:rPr lang="en-US" sz="2000" dirty="0">
                <a:latin typeface="Roboto"/>
                <a:ea typeface="Roboto"/>
                <a:cs typeface="Roboto"/>
                <a:sym typeface="Roboto"/>
              </a:rPr>
              <a:t>ul hash </a:t>
            </a:r>
            <a:r>
              <a:rPr lang="en" sz="2000" dirty="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2000" baseline="30000" dirty="0">
                <a:latin typeface="Roboto"/>
                <a:ea typeface="Roboto"/>
                <a:cs typeface="Roboto"/>
                <a:sym typeface="Roboto"/>
              </a:rPr>
              <a:t>m</a:t>
            </a:r>
          </a:p>
        </p:txBody>
      </p:sp>
    </p:spTree>
    <p:extLst>
      <p:ext uri="{BB962C8B-B14F-4D97-AF65-F5344CB8AC3E}">
        <p14:creationId xmlns:p14="http://schemas.microsoft.com/office/powerpoint/2010/main" val="28302049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Shape 567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568" name="Shape 568"/>
          <p:cNvSpPr txBox="1">
            <a:spLocks noGrp="1"/>
          </p:cNvSpPr>
          <p:nvPr>
            <p:ph type="title"/>
          </p:nvPr>
        </p:nvSpPr>
        <p:spPr>
          <a:xfrm>
            <a:off x="311700" y="60860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</a:t>
            </a:r>
          </a:p>
        </p:txBody>
      </p:sp>
      <p:sp>
        <p:nvSpPr>
          <p:cNvPr id="569" name="Shape 569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570" name="Shape 570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571" name="Shape 571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572" name="Shape 572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573" name="Shape 573"/>
          <p:cNvSpPr txBox="1"/>
          <p:nvPr/>
        </p:nvSpPr>
        <p:spPr>
          <a:xfrm>
            <a:off x="276727" y="1524432"/>
            <a:ext cx="2240875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Inelul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identificatori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4" name="Shape 574"/>
          <p:cNvSpPr/>
          <p:nvPr/>
        </p:nvSpPr>
        <p:spPr>
          <a:xfrm>
            <a:off x="5080425" y="19283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5" name="Shape 575"/>
          <p:cNvSpPr/>
          <p:nvPr/>
        </p:nvSpPr>
        <p:spPr>
          <a:xfrm>
            <a:off x="5080425" y="2296275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6" name="Shape 576"/>
          <p:cNvSpPr txBox="1"/>
          <p:nvPr/>
        </p:nvSpPr>
        <p:spPr>
          <a:xfrm>
            <a:off x="5392075" y="1874975"/>
            <a:ext cx="1137934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 node</a:t>
            </a:r>
          </a:p>
        </p:txBody>
      </p:sp>
      <p:sp>
        <p:nvSpPr>
          <p:cNvPr id="577" name="Shape 577"/>
          <p:cNvSpPr txBox="1"/>
          <p:nvPr/>
        </p:nvSpPr>
        <p:spPr>
          <a:xfrm>
            <a:off x="5392075" y="2242875"/>
            <a:ext cx="8067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 key</a:t>
            </a:r>
          </a:p>
        </p:txBody>
      </p:sp>
      <p:sp>
        <p:nvSpPr>
          <p:cNvPr id="578" name="Shape 578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Shape 579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0" name="Shape 580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1" name="Shape 581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82" name="Shape 582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776345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Shape 587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588" name="Shape 588"/>
          <p:cNvSpPr txBox="1">
            <a:spLocks noGrp="1"/>
          </p:cNvSpPr>
          <p:nvPr>
            <p:ph type="title"/>
          </p:nvPr>
        </p:nvSpPr>
        <p:spPr>
          <a:xfrm>
            <a:off x="483075" y="71647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</a:t>
            </a:r>
          </a:p>
        </p:txBody>
      </p:sp>
      <p:sp>
        <p:nvSpPr>
          <p:cNvPr id="589" name="Shape 589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590" name="Shape 590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591" name="Shape 591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592" name="Shape 592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593" name="Shape 593"/>
          <p:cNvSpPr txBox="1"/>
          <p:nvPr/>
        </p:nvSpPr>
        <p:spPr>
          <a:xfrm>
            <a:off x="245475" y="1490173"/>
            <a:ext cx="251015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Inel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identificatori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4" name="Shape 594"/>
          <p:cNvSpPr/>
          <p:nvPr/>
        </p:nvSpPr>
        <p:spPr>
          <a:xfrm>
            <a:off x="5080425" y="19283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5" name="Shape 595"/>
          <p:cNvSpPr/>
          <p:nvPr/>
        </p:nvSpPr>
        <p:spPr>
          <a:xfrm>
            <a:off x="5080425" y="2296275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6" name="Shape 596"/>
          <p:cNvSpPr txBox="1"/>
          <p:nvPr/>
        </p:nvSpPr>
        <p:spPr>
          <a:xfrm>
            <a:off x="5392075" y="1874975"/>
            <a:ext cx="1108116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= node</a:t>
            </a:r>
          </a:p>
        </p:txBody>
      </p:sp>
      <p:sp>
        <p:nvSpPr>
          <p:cNvPr id="597" name="Shape 597"/>
          <p:cNvSpPr txBox="1"/>
          <p:nvPr/>
        </p:nvSpPr>
        <p:spPr>
          <a:xfrm>
            <a:off x="5392075" y="2242875"/>
            <a:ext cx="8067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 key</a:t>
            </a:r>
          </a:p>
        </p:txBody>
      </p:sp>
      <p:sp>
        <p:nvSpPr>
          <p:cNvPr id="598" name="Shape 598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9" name="Shape 599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0" name="Shape 600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1" name="Shape 601"/>
          <p:cNvSpPr/>
          <p:nvPr/>
        </p:nvSpPr>
        <p:spPr>
          <a:xfrm>
            <a:off x="3043300" y="2355476"/>
            <a:ext cx="1023350" cy="1364475"/>
          </a:xfrm>
          <a:custGeom>
            <a:avLst/>
            <a:gdLst/>
            <a:ahLst/>
            <a:cxnLst/>
            <a:rect l="0" t="0" r="0" b="0"/>
            <a:pathLst>
              <a:path w="40934" h="54579" extrusionOk="0">
                <a:moveTo>
                  <a:pt x="0" y="0"/>
                </a:moveTo>
                <a:cubicBezTo>
                  <a:pt x="1739" y="624"/>
                  <a:pt x="7134" y="2006"/>
                  <a:pt x="10434" y="3746"/>
                </a:cubicBezTo>
                <a:cubicBezTo>
                  <a:pt x="13733" y="5485"/>
                  <a:pt x="16899" y="7938"/>
                  <a:pt x="19798" y="10435"/>
                </a:cubicBezTo>
                <a:cubicBezTo>
                  <a:pt x="22696" y="12932"/>
                  <a:pt x="25505" y="15829"/>
                  <a:pt x="27824" y="18728"/>
                </a:cubicBezTo>
                <a:cubicBezTo>
                  <a:pt x="30142" y="21626"/>
                  <a:pt x="32015" y="24569"/>
                  <a:pt x="33710" y="27825"/>
                </a:cubicBezTo>
                <a:cubicBezTo>
                  <a:pt x="35404" y="31080"/>
                  <a:pt x="37010" y="35360"/>
                  <a:pt x="37991" y="38259"/>
                </a:cubicBezTo>
                <a:cubicBezTo>
                  <a:pt x="38972" y="41157"/>
                  <a:pt x="39105" y="42495"/>
                  <a:pt x="39596" y="45215"/>
                </a:cubicBezTo>
                <a:cubicBezTo>
                  <a:pt x="40086" y="47935"/>
                  <a:pt x="40711" y="53018"/>
                  <a:pt x="40934" y="54579"/>
                </a:cubicBezTo>
              </a:path>
            </a:pathLst>
          </a:custGeom>
          <a:noFill/>
          <a:ln w="38100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sp>
      <p:sp>
        <p:nvSpPr>
          <p:cNvPr id="602" name="Shape 602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Shape 603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4" name="Shape 604"/>
          <p:cNvSpPr/>
          <p:nvPr/>
        </p:nvSpPr>
        <p:spPr>
          <a:xfrm>
            <a:off x="3467025" y="2537175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5" name="Shape 605"/>
          <p:cNvSpPr/>
          <p:nvPr/>
        </p:nvSpPr>
        <p:spPr>
          <a:xfrm>
            <a:off x="3825750" y="308265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5175487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Shape 610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11" name="Shape 611"/>
          <p:cNvSpPr txBox="1">
            <a:spLocks noGrp="1"/>
          </p:cNvSpPr>
          <p:nvPr>
            <p:ph type="title"/>
          </p:nvPr>
        </p:nvSpPr>
        <p:spPr>
          <a:xfrm>
            <a:off x="483075" y="77505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</a:t>
            </a:r>
          </a:p>
        </p:txBody>
      </p:sp>
      <p:sp>
        <p:nvSpPr>
          <p:cNvPr id="612" name="Shape 612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613" name="Shape 613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614" name="Shape 614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615" name="Shape 615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616" name="Shape 616"/>
          <p:cNvSpPr txBox="1"/>
          <p:nvPr/>
        </p:nvSpPr>
        <p:spPr>
          <a:xfrm>
            <a:off x="227475" y="1430930"/>
            <a:ext cx="22006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Inel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identificatori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7" name="Shape 617"/>
          <p:cNvSpPr/>
          <p:nvPr/>
        </p:nvSpPr>
        <p:spPr>
          <a:xfrm>
            <a:off x="5080425" y="19283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8" name="Shape 618"/>
          <p:cNvSpPr/>
          <p:nvPr/>
        </p:nvSpPr>
        <p:spPr>
          <a:xfrm>
            <a:off x="5080425" y="2296275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9" name="Shape 619"/>
          <p:cNvSpPr txBox="1"/>
          <p:nvPr/>
        </p:nvSpPr>
        <p:spPr>
          <a:xfrm>
            <a:off x="5392074" y="1874975"/>
            <a:ext cx="1147873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Roboto"/>
                <a:ea typeface="Roboto"/>
                <a:cs typeface="Roboto"/>
                <a:sym typeface="Roboto"/>
              </a:rPr>
              <a:t>= node</a:t>
            </a:r>
          </a:p>
        </p:txBody>
      </p:sp>
      <p:sp>
        <p:nvSpPr>
          <p:cNvPr id="620" name="Shape 620"/>
          <p:cNvSpPr txBox="1"/>
          <p:nvPr/>
        </p:nvSpPr>
        <p:spPr>
          <a:xfrm>
            <a:off x="5392075" y="2242875"/>
            <a:ext cx="8067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 key</a:t>
            </a:r>
          </a:p>
        </p:txBody>
      </p:sp>
      <p:sp>
        <p:nvSpPr>
          <p:cNvPr id="621" name="Shape 621"/>
          <p:cNvSpPr/>
          <p:nvPr/>
        </p:nvSpPr>
        <p:spPr>
          <a:xfrm>
            <a:off x="5136825" y="34925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622" name="Shape 622"/>
          <p:cNvSpPr/>
          <p:nvPr/>
        </p:nvSpPr>
        <p:spPr>
          <a:xfrm>
            <a:off x="5943525" y="34925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623" name="Shape 623"/>
          <p:cNvSpPr/>
          <p:nvPr/>
        </p:nvSpPr>
        <p:spPr>
          <a:xfrm>
            <a:off x="5136825" y="37334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624" name="Shape 624"/>
          <p:cNvSpPr/>
          <p:nvPr/>
        </p:nvSpPr>
        <p:spPr>
          <a:xfrm>
            <a:off x="5943525" y="37334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91666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succ(</a:t>
            </a:r>
            <a:r>
              <a:rPr lang="en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sp>
        <p:nvSpPr>
          <p:cNvPr id="625" name="Shape 625"/>
          <p:cNvSpPr/>
          <p:nvPr/>
        </p:nvSpPr>
        <p:spPr>
          <a:xfrm>
            <a:off x="5136825" y="39743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626" name="Shape 626"/>
          <p:cNvSpPr/>
          <p:nvPr/>
        </p:nvSpPr>
        <p:spPr>
          <a:xfrm>
            <a:off x="5943525" y="39743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  <a:buClr>
                <a:schemeClr val="dk1"/>
              </a:buClr>
              <a:buSzPct val="91666"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succ(</a:t>
            </a:r>
            <a:r>
              <a:rPr lang="en" sz="1200" i="1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+ 2)</a:t>
            </a:r>
          </a:p>
        </p:txBody>
      </p:sp>
      <p:sp>
        <p:nvSpPr>
          <p:cNvPr id="627" name="Shape 627"/>
          <p:cNvSpPr/>
          <p:nvPr/>
        </p:nvSpPr>
        <p:spPr>
          <a:xfrm>
            <a:off x="5136825" y="42152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628" name="Shape 628"/>
          <p:cNvSpPr/>
          <p:nvPr/>
        </p:nvSpPr>
        <p:spPr>
          <a:xfrm>
            <a:off x="5943525" y="42152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succ(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+ 2</a:t>
            </a:r>
            <a:r>
              <a:rPr lang="en" sz="1200" baseline="30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sp>
        <p:nvSpPr>
          <p:cNvPr id="629" name="Shape 629"/>
          <p:cNvSpPr/>
          <p:nvPr/>
        </p:nvSpPr>
        <p:spPr>
          <a:xfrm>
            <a:off x="5136825" y="44561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630" name="Shape 630"/>
          <p:cNvSpPr/>
          <p:nvPr/>
        </p:nvSpPr>
        <p:spPr>
          <a:xfrm>
            <a:off x="5943525" y="44561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succ(</a:t>
            </a:r>
            <a:r>
              <a:rPr lang="en" sz="1200" i="1"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 + 2</a:t>
            </a:r>
            <a:r>
              <a:rPr lang="en" sz="1200" baseline="30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sp>
        <p:nvSpPr>
          <p:cNvPr id="631" name="Shape 631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2" name="Shape 632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3" name="Shape 633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4" name="Shape 634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35" name="Shape 635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1439124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Shape 640"/>
          <p:cNvSpPr txBox="1">
            <a:spLocks noGrp="1"/>
          </p:cNvSpPr>
          <p:nvPr>
            <p:ph type="title"/>
          </p:nvPr>
        </p:nvSpPr>
        <p:spPr>
          <a:xfrm>
            <a:off x="373375" y="63547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</a:t>
            </a:r>
          </a:p>
        </p:txBody>
      </p:sp>
      <p:sp>
        <p:nvSpPr>
          <p:cNvPr id="641" name="Shape 641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642" name="Shape 642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643" name="Shape 643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644" name="Shape 644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645" name="Shape 645"/>
          <p:cNvSpPr txBox="1"/>
          <p:nvPr/>
        </p:nvSpPr>
        <p:spPr>
          <a:xfrm>
            <a:off x="160525" y="1564972"/>
            <a:ext cx="212985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Inel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identificatori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6" name="Shape 646"/>
          <p:cNvSpPr/>
          <p:nvPr/>
        </p:nvSpPr>
        <p:spPr>
          <a:xfrm>
            <a:off x="5080425" y="19283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7" name="Shape 647"/>
          <p:cNvSpPr/>
          <p:nvPr/>
        </p:nvSpPr>
        <p:spPr>
          <a:xfrm>
            <a:off x="5080425" y="2296275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48" name="Shape 648"/>
          <p:cNvSpPr txBox="1"/>
          <p:nvPr/>
        </p:nvSpPr>
        <p:spPr>
          <a:xfrm>
            <a:off x="5392074" y="1874975"/>
            <a:ext cx="1078299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 node</a:t>
            </a:r>
          </a:p>
        </p:txBody>
      </p:sp>
      <p:sp>
        <p:nvSpPr>
          <p:cNvPr id="649" name="Shape 649"/>
          <p:cNvSpPr txBox="1"/>
          <p:nvPr/>
        </p:nvSpPr>
        <p:spPr>
          <a:xfrm>
            <a:off x="5392075" y="2242875"/>
            <a:ext cx="8067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 key</a:t>
            </a:r>
          </a:p>
        </p:txBody>
      </p:sp>
      <p:sp>
        <p:nvSpPr>
          <p:cNvPr id="650" name="Shape 650"/>
          <p:cNvSpPr/>
          <p:nvPr/>
        </p:nvSpPr>
        <p:spPr>
          <a:xfrm>
            <a:off x="5136825" y="34925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651" name="Shape 651"/>
          <p:cNvSpPr/>
          <p:nvPr/>
        </p:nvSpPr>
        <p:spPr>
          <a:xfrm>
            <a:off x="5943525" y="34925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652" name="Shape 652"/>
          <p:cNvSpPr/>
          <p:nvPr/>
        </p:nvSpPr>
        <p:spPr>
          <a:xfrm>
            <a:off x="5136825" y="37334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653" name="Shape 653"/>
          <p:cNvSpPr/>
          <p:nvPr/>
        </p:nvSpPr>
        <p:spPr>
          <a:xfrm>
            <a:off x="5943525" y="37334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succ(4)</a:t>
            </a:r>
          </a:p>
        </p:txBody>
      </p:sp>
      <p:sp>
        <p:nvSpPr>
          <p:cNvPr id="654" name="Shape 654"/>
          <p:cNvSpPr/>
          <p:nvPr/>
        </p:nvSpPr>
        <p:spPr>
          <a:xfrm>
            <a:off x="5136825" y="39743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655" name="Shape 655"/>
          <p:cNvSpPr/>
          <p:nvPr/>
        </p:nvSpPr>
        <p:spPr>
          <a:xfrm>
            <a:off x="5943525" y="39743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succ(4 + 2)</a:t>
            </a:r>
          </a:p>
        </p:txBody>
      </p:sp>
      <p:sp>
        <p:nvSpPr>
          <p:cNvPr id="656" name="Shape 656"/>
          <p:cNvSpPr/>
          <p:nvPr/>
        </p:nvSpPr>
        <p:spPr>
          <a:xfrm>
            <a:off x="5136825" y="42152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657" name="Shape 657"/>
          <p:cNvSpPr/>
          <p:nvPr/>
        </p:nvSpPr>
        <p:spPr>
          <a:xfrm>
            <a:off x="5943525" y="42152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succ(4 + 2</a:t>
            </a:r>
            <a:r>
              <a:rPr lang="en" sz="1200" baseline="30000">
                <a:latin typeface="Roboto"/>
                <a:ea typeface="Roboto"/>
                <a:cs typeface="Roboto"/>
                <a:sym typeface="Roboto"/>
              </a:rPr>
              <a:t>2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sp>
        <p:nvSpPr>
          <p:cNvPr id="658" name="Shape 658"/>
          <p:cNvSpPr/>
          <p:nvPr/>
        </p:nvSpPr>
        <p:spPr>
          <a:xfrm>
            <a:off x="5136825" y="44561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659" name="Shape 659"/>
          <p:cNvSpPr/>
          <p:nvPr/>
        </p:nvSpPr>
        <p:spPr>
          <a:xfrm>
            <a:off x="5943525" y="44561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succ(4 + 2</a:t>
            </a:r>
            <a:r>
              <a:rPr lang="en" sz="1200" baseline="30000"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)</a:t>
            </a:r>
          </a:p>
        </p:txBody>
      </p:sp>
      <p:cxnSp>
        <p:nvCxnSpPr>
          <p:cNvPr id="660" name="Shape 660"/>
          <p:cNvCxnSpPr/>
          <p:nvPr/>
        </p:nvCxnSpPr>
        <p:spPr>
          <a:xfrm>
            <a:off x="3444600" y="4636300"/>
            <a:ext cx="170700" cy="170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1" name="Shape 661"/>
          <p:cNvCxnSpPr>
            <a:endCxn id="662" idx="4"/>
          </p:cNvCxnSpPr>
          <p:nvPr/>
        </p:nvCxnSpPr>
        <p:spPr>
          <a:xfrm>
            <a:off x="2558375" y="4977375"/>
            <a:ext cx="0" cy="267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63" name="Shape 663"/>
          <p:cNvCxnSpPr>
            <a:endCxn id="662" idx="2"/>
          </p:cNvCxnSpPr>
          <p:nvPr/>
        </p:nvCxnSpPr>
        <p:spPr>
          <a:xfrm rot="10800000">
            <a:off x="1063475" y="3750075"/>
            <a:ext cx="2877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62" name="Shape 662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64" name="Shape 664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5" name="Shape 665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6" name="Shape 666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7" name="Shape 667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68" name="Shape 668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12927685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Shape 673"/>
          <p:cNvSpPr txBox="1">
            <a:spLocks noGrp="1"/>
          </p:cNvSpPr>
          <p:nvPr>
            <p:ph type="title"/>
          </p:nvPr>
        </p:nvSpPr>
        <p:spPr>
          <a:xfrm>
            <a:off x="373375" y="61505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</a:t>
            </a:r>
          </a:p>
        </p:txBody>
      </p:sp>
      <p:sp>
        <p:nvSpPr>
          <p:cNvPr id="674" name="Shape 674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675" name="Shape 675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676" name="Shape 676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677" name="Shape 677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678" name="Shape 678"/>
          <p:cNvSpPr txBox="1"/>
          <p:nvPr/>
        </p:nvSpPr>
        <p:spPr>
          <a:xfrm>
            <a:off x="160525" y="1490612"/>
            <a:ext cx="2277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Inel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identificatori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9" name="Shape 679"/>
          <p:cNvSpPr/>
          <p:nvPr/>
        </p:nvSpPr>
        <p:spPr>
          <a:xfrm>
            <a:off x="5080425" y="19283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0" name="Shape 680"/>
          <p:cNvSpPr/>
          <p:nvPr/>
        </p:nvSpPr>
        <p:spPr>
          <a:xfrm>
            <a:off x="5080425" y="2296275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1" name="Shape 681"/>
          <p:cNvSpPr txBox="1"/>
          <p:nvPr/>
        </p:nvSpPr>
        <p:spPr>
          <a:xfrm>
            <a:off x="5392075" y="1874975"/>
            <a:ext cx="1207508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 node</a:t>
            </a:r>
          </a:p>
        </p:txBody>
      </p:sp>
      <p:sp>
        <p:nvSpPr>
          <p:cNvPr id="682" name="Shape 682"/>
          <p:cNvSpPr txBox="1"/>
          <p:nvPr/>
        </p:nvSpPr>
        <p:spPr>
          <a:xfrm>
            <a:off x="5392075" y="2242875"/>
            <a:ext cx="8067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= key</a:t>
            </a:r>
          </a:p>
        </p:txBody>
      </p:sp>
      <p:sp>
        <p:nvSpPr>
          <p:cNvPr id="683" name="Shape 683"/>
          <p:cNvSpPr/>
          <p:nvPr/>
        </p:nvSpPr>
        <p:spPr>
          <a:xfrm>
            <a:off x="5136825" y="34925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684" name="Shape 684"/>
          <p:cNvSpPr/>
          <p:nvPr/>
        </p:nvSpPr>
        <p:spPr>
          <a:xfrm>
            <a:off x="5943525" y="34925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685" name="Shape 685"/>
          <p:cNvSpPr/>
          <p:nvPr/>
        </p:nvSpPr>
        <p:spPr>
          <a:xfrm>
            <a:off x="5136825" y="37334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686" name="Shape 686"/>
          <p:cNvSpPr/>
          <p:nvPr/>
        </p:nvSpPr>
        <p:spPr>
          <a:xfrm>
            <a:off x="5943525" y="37334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687" name="Shape 687"/>
          <p:cNvSpPr/>
          <p:nvPr/>
        </p:nvSpPr>
        <p:spPr>
          <a:xfrm>
            <a:off x="5136825" y="39743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688" name="Shape 688"/>
          <p:cNvSpPr/>
          <p:nvPr/>
        </p:nvSpPr>
        <p:spPr>
          <a:xfrm>
            <a:off x="5943525" y="39743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689" name="Shape 689"/>
          <p:cNvSpPr/>
          <p:nvPr/>
        </p:nvSpPr>
        <p:spPr>
          <a:xfrm>
            <a:off x="5136825" y="42152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690" name="Shape 690"/>
          <p:cNvSpPr/>
          <p:nvPr/>
        </p:nvSpPr>
        <p:spPr>
          <a:xfrm>
            <a:off x="5943525" y="42152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691" name="Shape 691"/>
          <p:cNvSpPr/>
          <p:nvPr/>
        </p:nvSpPr>
        <p:spPr>
          <a:xfrm>
            <a:off x="5136825" y="4456125"/>
            <a:ext cx="8067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692" name="Shape 692"/>
          <p:cNvSpPr/>
          <p:nvPr/>
        </p:nvSpPr>
        <p:spPr>
          <a:xfrm>
            <a:off x="5943525" y="4456125"/>
            <a:ext cx="1467300" cy="2409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cxnSp>
        <p:nvCxnSpPr>
          <p:cNvPr id="693" name="Shape 693"/>
          <p:cNvCxnSpPr/>
          <p:nvPr/>
        </p:nvCxnSpPr>
        <p:spPr>
          <a:xfrm>
            <a:off x="3444600" y="4636300"/>
            <a:ext cx="170700" cy="170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94" name="Shape 694"/>
          <p:cNvCxnSpPr>
            <a:endCxn id="695" idx="4"/>
          </p:cNvCxnSpPr>
          <p:nvPr/>
        </p:nvCxnSpPr>
        <p:spPr>
          <a:xfrm>
            <a:off x="2558375" y="4977375"/>
            <a:ext cx="0" cy="2676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696" name="Shape 696"/>
          <p:cNvCxnSpPr>
            <a:endCxn id="695" idx="2"/>
          </p:cNvCxnSpPr>
          <p:nvPr/>
        </p:nvCxnSpPr>
        <p:spPr>
          <a:xfrm rot="10800000">
            <a:off x="1063475" y="3750075"/>
            <a:ext cx="287700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695" name="Shape 695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697" name="Shape 697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8" name="Shape 698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9" name="Shape 699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0" name="Shape 700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01" name="Shape 701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010721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 txBox="1">
            <a:spLocks noGrp="1"/>
          </p:cNvSpPr>
          <p:nvPr>
            <p:ph type="title"/>
          </p:nvPr>
        </p:nvSpPr>
        <p:spPr>
          <a:xfrm>
            <a:off x="455200" y="716092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Peer-to-peer (P2P)</a:t>
            </a:r>
          </a:p>
        </p:txBody>
      </p:sp>
      <p:grpSp>
        <p:nvGrpSpPr>
          <p:cNvPr id="78" name="Shape 78"/>
          <p:cNvGrpSpPr/>
          <p:nvPr/>
        </p:nvGrpSpPr>
        <p:grpSpPr>
          <a:xfrm>
            <a:off x="2973749" y="2222801"/>
            <a:ext cx="3196500" cy="673025"/>
            <a:chOff x="2794349" y="1365550"/>
            <a:chExt cx="3196500" cy="673025"/>
          </a:xfrm>
        </p:grpSpPr>
        <p:pic>
          <p:nvPicPr>
            <p:cNvPr id="79" name="Shape 79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279434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Shape 80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485969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81" name="Shape 81"/>
          <p:cNvGrpSpPr/>
          <p:nvPr/>
        </p:nvGrpSpPr>
        <p:grpSpPr>
          <a:xfrm>
            <a:off x="1644899" y="3495051"/>
            <a:ext cx="5701800" cy="673025"/>
            <a:chOff x="1524999" y="2637800"/>
            <a:chExt cx="5701800" cy="673025"/>
          </a:xfrm>
        </p:grpSpPr>
        <p:pic>
          <p:nvPicPr>
            <p:cNvPr id="82" name="Shape 82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152499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" name="Shape 83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609564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006424" y="4767301"/>
            <a:ext cx="1131150" cy="673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5" name="Shape 85"/>
          <p:cNvCxnSpPr/>
          <p:nvPr/>
        </p:nvCxnSpPr>
        <p:spPr>
          <a:xfrm rot="10800000" flipH="1">
            <a:off x="3136925" y="2990750"/>
            <a:ext cx="1785900" cy="782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lg" len="lg"/>
            <a:tailEnd type="triangle" w="lg" len="lg"/>
          </a:ln>
        </p:spPr>
      </p:cxnSp>
      <p:cxnSp>
        <p:nvCxnSpPr>
          <p:cNvPr id="86" name="Shape 86"/>
          <p:cNvCxnSpPr/>
          <p:nvPr/>
        </p:nvCxnSpPr>
        <p:spPr>
          <a:xfrm>
            <a:off x="3170375" y="3940675"/>
            <a:ext cx="2748900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lg" len="lg"/>
            <a:tailEnd type="triangle" w="lg" len="lg"/>
          </a:ln>
        </p:spPr>
      </p:cxnSp>
      <p:cxnSp>
        <p:nvCxnSpPr>
          <p:cNvPr id="87" name="Shape 87"/>
          <p:cNvCxnSpPr/>
          <p:nvPr/>
        </p:nvCxnSpPr>
        <p:spPr>
          <a:xfrm rot="10800000" flipH="1">
            <a:off x="4488025" y="3118100"/>
            <a:ext cx="762600" cy="15048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lg" len="lg"/>
            <a:tailEnd type="triangle" w="lg" len="lg"/>
          </a:ln>
        </p:spPr>
      </p:cxnSp>
      <p:cxnSp>
        <p:nvCxnSpPr>
          <p:cNvPr id="88" name="Shape 88"/>
          <p:cNvCxnSpPr/>
          <p:nvPr/>
        </p:nvCxnSpPr>
        <p:spPr>
          <a:xfrm>
            <a:off x="3598450" y="3124675"/>
            <a:ext cx="2234100" cy="5619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dash"/>
            <a:round/>
            <a:headEnd type="triangle" w="lg" len="lg"/>
            <a:tailEnd type="triangle" w="lg" len="lg"/>
          </a:ln>
        </p:spPr>
      </p:cxnSp>
      <p:sp>
        <p:nvSpPr>
          <p:cNvPr id="89" name="Shape 89"/>
          <p:cNvSpPr/>
          <p:nvPr/>
        </p:nvSpPr>
        <p:spPr>
          <a:xfrm>
            <a:off x="421649" y="1829067"/>
            <a:ext cx="2354400" cy="1462572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Descentralizare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! </a:t>
            </a:r>
          </a:p>
          <a:p>
            <a:pPr>
              <a:spcBef>
                <a:spcPts val="0"/>
              </a:spcBef>
            </a:pP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Greu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coordonat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cand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nodurile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intra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si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parasesc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dinamic</a:t>
            </a:r>
            <a:endParaRPr lang="en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36360773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Shape 706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07" name="Shape 707"/>
          <p:cNvSpPr txBox="1">
            <a:spLocks noGrp="1"/>
          </p:cNvSpPr>
          <p:nvPr>
            <p:ph type="title"/>
          </p:nvPr>
        </p:nvSpPr>
        <p:spPr>
          <a:xfrm>
            <a:off x="311700" y="46630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Asadar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... Chord Lookup</a:t>
            </a:r>
          </a:p>
        </p:txBody>
      </p:sp>
      <p:sp>
        <p:nvSpPr>
          <p:cNvPr id="708" name="Shape 708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709" name="Shape 709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710" name="Shape 710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711" name="Shape 711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713" name="Shape 713"/>
          <p:cNvSpPr/>
          <p:nvPr/>
        </p:nvSpPr>
        <p:spPr>
          <a:xfrm>
            <a:off x="4450275" y="4184000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714" name="Shape 714"/>
          <p:cNvSpPr/>
          <p:nvPr/>
        </p:nvSpPr>
        <p:spPr>
          <a:xfrm>
            <a:off x="5003816" y="4184000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715" name="Shape 715"/>
          <p:cNvSpPr/>
          <p:nvPr/>
        </p:nvSpPr>
        <p:spPr>
          <a:xfrm>
            <a:off x="4450275" y="4349300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716" name="Shape 716"/>
          <p:cNvSpPr/>
          <p:nvPr/>
        </p:nvSpPr>
        <p:spPr>
          <a:xfrm>
            <a:off x="5003816" y="4349300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717" name="Shape 717"/>
          <p:cNvSpPr/>
          <p:nvPr/>
        </p:nvSpPr>
        <p:spPr>
          <a:xfrm>
            <a:off x="4450275" y="4514600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718" name="Shape 718"/>
          <p:cNvSpPr/>
          <p:nvPr/>
        </p:nvSpPr>
        <p:spPr>
          <a:xfrm>
            <a:off x="5003816" y="4514600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719" name="Shape 719"/>
          <p:cNvSpPr/>
          <p:nvPr/>
        </p:nvSpPr>
        <p:spPr>
          <a:xfrm>
            <a:off x="4450275" y="4679900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720" name="Shape 720"/>
          <p:cNvSpPr/>
          <p:nvPr/>
        </p:nvSpPr>
        <p:spPr>
          <a:xfrm>
            <a:off x="5003816" y="4679900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721" name="Shape 721"/>
          <p:cNvSpPr/>
          <p:nvPr/>
        </p:nvSpPr>
        <p:spPr>
          <a:xfrm>
            <a:off x="4450275" y="4845200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722" name="Shape 722"/>
          <p:cNvSpPr/>
          <p:nvPr/>
        </p:nvSpPr>
        <p:spPr>
          <a:xfrm>
            <a:off x="5003816" y="4845200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723" name="Shape 723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4" name="Shape 724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5" name="Shape 725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6" name="Shape 726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7" name="Shape 727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8" name="Shape 728"/>
          <p:cNvSpPr/>
          <p:nvPr/>
        </p:nvSpPr>
        <p:spPr>
          <a:xfrm>
            <a:off x="1460475" y="476960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29" name="Shape 729"/>
          <p:cNvSpPr/>
          <p:nvPr/>
        </p:nvSpPr>
        <p:spPr>
          <a:xfrm>
            <a:off x="571733" y="51212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730" name="Shape 730"/>
          <p:cNvSpPr/>
          <p:nvPr/>
        </p:nvSpPr>
        <p:spPr>
          <a:xfrm>
            <a:off x="1125275" y="51212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731" name="Shape 731"/>
          <p:cNvSpPr/>
          <p:nvPr/>
        </p:nvSpPr>
        <p:spPr>
          <a:xfrm>
            <a:off x="571733" y="52865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732" name="Shape 732"/>
          <p:cNvSpPr/>
          <p:nvPr/>
        </p:nvSpPr>
        <p:spPr>
          <a:xfrm>
            <a:off x="1125275" y="52865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733" name="Shape 733"/>
          <p:cNvSpPr/>
          <p:nvPr/>
        </p:nvSpPr>
        <p:spPr>
          <a:xfrm>
            <a:off x="571733" y="54518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734" name="Shape 734"/>
          <p:cNvSpPr/>
          <p:nvPr/>
        </p:nvSpPr>
        <p:spPr>
          <a:xfrm>
            <a:off x="1125275" y="54518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735" name="Shape 735"/>
          <p:cNvSpPr/>
          <p:nvPr/>
        </p:nvSpPr>
        <p:spPr>
          <a:xfrm>
            <a:off x="571733" y="56171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736" name="Shape 736"/>
          <p:cNvSpPr/>
          <p:nvPr/>
        </p:nvSpPr>
        <p:spPr>
          <a:xfrm>
            <a:off x="1125275" y="56171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737" name="Shape 737"/>
          <p:cNvSpPr/>
          <p:nvPr/>
        </p:nvSpPr>
        <p:spPr>
          <a:xfrm>
            <a:off x="571733" y="57824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738" name="Shape 738"/>
          <p:cNvSpPr/>
          <p:nvPr/>
        </p:nvSpPr>
        <p:spPr>
          <a:xfrm>
            <a:off x="1125275" y="57824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739" name="Shape 739"/>
          <p:cNvSpPr/>
          <p:nvPr/>
        </p:nvSpPr>
        <p:spPr>
          <a:xfrm>
            <a:off x="4922775" y="1082796"/>
            <a:ext cx="3909525" cy="17046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p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p.successor</a:t>
            </a:r>
            <a:endParaRPr lang="en"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n = self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while id not between (n,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]: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n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n.closest_preceding_finger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n</a:t>
            </a:r>
          </a:p>
        </p:txBody>
      </p:sp>
    </p:spTree>
    <p:extLst>
      <p:ext uri="{BB962C8B-B14F-4D97-AF65-F5344CB8AC3E}">
        <p14:creationId xmlns:p14="http://schemas.microsoft.com/office/powerpoint/2010/main" val="131316930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Shape 744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45" name="Shape 745"/>
          <p:cNvSpPr txBox="1">
            <a:spLocks noGrp="1"/>
          </p:cNvSpPr>
          <p:nvPr>
            <p:ph type="title"/>
          </p:nvPr>
        </p:nvSpPr>
        <p:spPr>
          <a:xfrm>
            <a:off x="176125" y="41052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- Lookup</a:t>
            </a:r>
          </a:p>
        </p:txBody>
      </p:sp>
      <p:sp>
        <p:nvSpPr>
          <p:cNvPr id="746" name="Shape 746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747" name="Shape 747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748" name="Shape 748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749" name="Shape 749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750" name="Shape 750"/>
          <p:cNvSpPr txBox="1"/>
          <p:nvPr/>
        </p:nvSpPr>
        <p:spPr>
          <a:xfrm>
            <a:off x="296168" y="1478061"/>
            <a:ext cx="2800015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Inel</a:t>
            </a:r>
            <a:r>
              <a:rPr lang="en" dirty="0"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" dirty="0" err="1">
                <a:latin typeface="Roboto"/>
                <a:ea typeface="Roboto"/>
                <a:cs typeface="Roboto"/>
                <a:sym typeface="Roboto"/>
              </a:rPr>
              <a:t>identificatori</a:t>
            </a:r>
            <a:endParaRPr lang="en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51" name="Shape 751"/>
          <p:cNvSpPr/>
          <p:nvPr/>
        </p:nvSpPr>
        <p:spPr>
          <a:xfrm>
            <a:off x="4493984" y="44058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752" name="Shape 752"/>
          <p:cNvSpPr/>
          <p:nvPr/>
        </p:nvSpPr>
        <p:spPr>
          <a:xfrm>
            <a:off x="5047525" y="44058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753" name="Shape 753"/>
          <p:cNvSpPr/>
          <p:nvPr/>
        </p:nvSpPr>
        <p:spPr>
          <a:xfrm>
            <a:off x="4493984" y="45711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754" name="Shape 754"/>
          <p:cNvSpPr/>
          <p:nvPr/>
        </p:nvSpPr>
        <p:spPr>
          <a:xfrm>
            <a:off x="5047525" y="45711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755" name="Shape 755"/>
          <p:cNvSpPr/>
          <p:nvPr/>
        </p:nvSpPr>
        <p:spPr>
          <a:xfrm>
            <a:off x="4493984" y="47364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756" name="Shape 756"/>
          <p:cNvSpPr/>
          <p:nvPr/>
        </p:nvSpPr>
        <p:spPr>
          <a:xfrm>
            <a:off x="5047525" y="47364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757" name="Shape 757"/>
          <p:cNvSpPr/>
          <p:nvPr/>
        </p:nvSpPr>
        <p:spPr>
          <a:xfrm>
            <a:off x="4493984" y="49017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758" name="Shape 758"/>
          <p:cNvSpPr/>
          <p:nvPr/>
        </p:nvSpPr>
        <p:spPr>
          <a:xfrm>
            <a:off x="5047525" y="49017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759" name="Shape 759"/>
          <p:cNvSpPr/>
          <p:nvPr/>
        </p:nvSpPr>
        <p:spPr>
          <a:xfrm>
            <a:off x="4493984" y="50670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760" name="Shape 760"/>
          <p:cNvSpPr/>
          <p:nvPr/>
        </p:nvSpPr>
        <p:spPr>
          <a:xfrm>
            <a:off x="5047525" y="50670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761" name="Shape 761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2" name="Shape 762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3" name="Shape 763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4" name="Shape 764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5" name="Shape 765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6" name="Shape 766"/>
          <p:cNvSpPr/>
          <p:nvPr/>
        </p:nvSpPr>
        <p:spPr>
          <a:xfrm>
            <a:off x="1460475" y="476960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67" name="Shape 767"/>
          <p:cNvSpPr/>
          <p:nvPr/>
        </p:nvSpPr>
        <p:spPr>
          <a:xfrm>
            <a:off x="571733" y="51212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768" name="Shape 768"/>
          <p:cNvSpPr/>
          <p:nvPr/>
        </p:nvSpPr>
        <p:spPr>
          <a:xfrm>
            <a:off x="1125275" y="51212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769" name="Shape 769"/>
          <p:cNvSpPr/>
          <p:nvPr/>
        </p:nvSpPr>
        <p:spPr>
          <a:xfrm>
            <a:off x="571733" y="52865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770" name="Shape 770"/>
          <p:cNvSpPr/>
          <p:nvPr/>
        </p:nvSpPr>
        <p:spPr>
          <a:xfrm>
            <a:off x="1125275" y="52865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771" name="Shape 771"/>
          <p:cNvSpPr/>
          <p:nvPr/>
        </p:nvSpPr>
        <p:spPr>
          <a:xfrm>
            <a:off x="571733" y="54518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772" name="Shape 772"/>
          <p:cNvSpPr/>
          <p:nvPr/>
        </p:nvSpPr>
        <p:spPr>
          <a:xfrm>
            <a:off x="1125275" y="54518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773" name="Shape 773"/>
          <p:cNvSpPr/>
          <p:nvPr/>
        </p:nvSpPr>
        <p:spPr>
          <a:xfrm>
            <a:off x="571733" y="56171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774" name="Shape 774"/>
          <p:cNvSpPr/>
          <p:nvPr/>
        </p:nvSpPr>
        <p:spPr>
          <a:xfrm>
            <a:off x="1125275" y="56171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775" name="Shape 775"/>
          <p:cNvSpPr/>
          <p:nvPr/>
        </p:nvSpPr>
        <p:spPr>
          <a:xfrm>
            <a:off x="571733" y="57824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776" name="Shape 776"/>
          <p:cNvSpPr/>
          <p:nvPr/>
        </p:nvSpPr>
        <p:spPr>
          <a:xfrm>
            <a:off x="1125275" y="57824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778" name="Shape 778"/>
          <p:cNvSpPr txBox="1"/>
          <p:nvPr/>
        </p:nvSpPr>
        <p:spPr>
          <a:xfrm>
            <a:off x="4396825" y="3933375"/>
            <a:ext cx="1309800" cy="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lookup(10)</a:t>
            </a:r>
          </a:p>
        </p:txBody>
      </p:sp>
      <p:sp>
        <p:nvSpPr>
          <p:cNvPr id="37" name="Shape 739">
            <a:extLst>
              <a:ext uri="{FF2B5EF4-FFF2-40B4-BE49-F238E27FC236}">
                <a16:creationId xmlns:a16="http://schemas.microsoft.com/office/drawing/2014/main" id="{B1A78E24-1D34-754C-9394-9C60533FFC21}"/>
              </a:ext>
            </a:extLst>
          </p:cNvPr>
          <p:cNvSpPr/>
          <p:nvPr/>
        </p:nvSpPr>
        <p:spPr>
          <a:xfrm>
            <a:off x="4922775" y="1082796"/>
            <a:ext cx="3909525" cy="17046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p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p.successor</a:t>
            </a:r>
            <a:endParaRPr lang="en"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n = self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while id not between (n,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]: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n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n.closest_preceding_finger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n</a:t>
            </a:r>
          </a:p>
        </p:txBody>
      </p:sp>
    </p:spTree>
    <p:extLst>
      <p:ext uri="{BB962C8B-B14F-4D97-AF65-F5344CB8AC3E}">
        <p14:creationId xmlns:p14="http://schemas.microsoft.com/office/powerpoint/2010/main" val="1497047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Shape 783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784" name="Shape 784"/>
          <p:cNvSpPr txBox="1">
            <a:spLocks noGrp="1"/>
          </p:cNvSpPr>
          <p:nvPr>
            <p:ph type="title"/>
          </p:nvPr>
        </p:nvSpPr>
        <p:spPr>
          <a:xfrm>
            <a:off x="311700" y="50785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- Lookup</a:t>
            </a:r>
          </a:p>
        </p:txBody>
      </p:sp>
      <p:sp>
        <p:nvSpPr>
          <p:cNvPr id="785" name="Shape 785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786" name="Shape 786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787" name="Shape 787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788" name="Shape 788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790" name="Shape 790"/>
          <p:cNvSpPr/>
          <p:nvPr/>
        </p:nvSpPr>
        <p:spPr>
          <a:xfrm>
            <a:off x="4710108" y="30062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791" name="Shape 791"/>
          <p:cNvSpPr/>
          <p:nvPr/>
        </p:nvSpPr>
        <p:spPr>
          <a:xfrm>
            <a:off x="5263649" y="30062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792" name="Shape 792"/>
          <p:cNvSpPr/>
          <p:nvPr/>
        </p:nvSpPr>
        <p:spPr>
          <a:xfrm>
            <a:off x="4710108" y="31715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793" name="Shape 793"/>
          <p:cNvSpPr/>
          <p:nvPr/>
        </p:nvSpPr>
        <p:spPr>
          <a:xfrm>
            <a:off x="5263649" y="31715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794" name="Shape 794"/>
          <p:cNvSpPr/>
          <p:nvPr/>
        </p:nvSpPr>
        <p:spPr>
          <a:xfrm>
            <a:off x="4710108" y="33368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795" name="Shape 795"/>
          <p:cNvSpPr/>
          <p:nvPr/>
        </p:nvSpPr>
        <p:spPr>
          <a:xfrm>
            <a:off x="5263649" y="33368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796" name="Shape 796"/>
          <p:cNvSpPr/>
          <p:nvPr/>
        </p:nvSpPr>
        <p:spPr>
          <a:xfrm>
            <a:off x="4710108" y="35021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797" name="Shape 797"/>
          <p:cNvSpPr/>
          <p:nvPr/>
        </p:nvSpPr>
        <p:spPr>
          <a:xfrm>
            <a:off x="5263649" y="35021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798" name="Shape 798"/>
          <p:cNvSpPr/>
          <p:nvPr/>
        </p:nvSpPr>
        <p:spPr>
          <a:xfrm>
            <a:off x="4710108" y="36674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799" name="Shape 799"/>
          <p:cNvSpPr/>
          <p:nvPr/>
        </p:nvSpPr>
        <p:spPr>
          <a:xfrm>
            <a:off x="5263649" y="36674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00" name="Shape 800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1" name="Shape 801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2" name="Shape 802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3" name="Shape 803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4" name="Shape 804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5" name="Shape 805"/>
          <p:cNvSpPr/>
          <p:nvPr/>
        </p:nvSpPr>
        <p:spPr>
          <a:xfrm>
            <a:off x="1460475" y="476960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06" name="Shape 806"/>
          <p:cNvSpPr/>
          <p:nvPr/>
        </p:nvSpPr>
        <p:spPr>
          <a:xfrm>
            <a:off x="571733" y="51212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807" name="Shape 807"/>
          <p:cNvSpPr/>
          <p:nvPr/>
        </p:nvSpPr>
        <p:spPr>
          <a:xfrm>
            <a:off x="1125275" y="51212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808" name="Shape 808"/>
          <p:cNvSpPr/>
          <p:nvPr/>
        </p:nvSpPr>
        <p:spPr>
          <a:xfrm>
            <a:off x="571733" y="52865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09" name="Shape 809"/>
          <p:cNvSpPr/>
          <p:nvPr/>
        </p:nvSpPr>
        <p:spPr>
          <a:xfrm>
            <a:off x="1125275" y="52865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810" name="Shape 810"/>
          <p:cNvSpPr/>
          <p:nvPr/>
        </p:nvSpPr>
        <p:spPr>
          <a:xfrm>
            <a:off x="571733" y="54518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811" name="Shape 811"/>
          <p:cNvSpPr/>
          <p:nvPr/>
        </p:nvSpPr>
        <p:spPr>
          <a:xfrm>
            <a:off x="1125275" y="54518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812" name="Shape 812"/>
          <p:cNvSpPr/>
          <p:nvPr/>
        </p:nvSpPr>
        <p:spPr>
          <a:xfrm>
            <a:off x="571733" y="56171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813" name="Shape 813"/>
          <p:cNvSpPr/>
          <p:nvPr/>
        </p:nvSpPr>
        <p:spPr>
          <a:xfrm>
            <a:off x="1125275" y="56171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14" name="Shape 814"/>
          <p:cNvSpPr/>
          <p:nvPr/>
        </p:nvSpPr>
        <p:spPr>
          <a:xfrm>
            <a:off x="571733" y="57824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815" name="Shape 815"/>
          <p:cNvSpPr/>
          <p:nvPr/>
        </p:nvSpPr>
        <p:spPr>
          <a:xfrm>
            <a:off x="1125275" y="57824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17" name="Shape 817"/>
          <p:cNvSpPr txBox="1"/>
          <p:nvPr/>
        </p:nvSpPr>
        <p:spPr>
          <a:xfrm>
            <a:off x="4396825" y="3933375"/>
            <a:ext cx="2198100" cy="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lookup(10)</a:t>
            </a:r>
          </a:p>
          <a:p>
            <a:pPr>
              <a:spcBef>
                <a:spcPts val="0"/>
              </a:spcBef>
            </a:pPr>
            <a:endParaRPr sz="1000">
              <a:solidFill>
                <a:srgbClr val="0000FF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follow finger 3 to node id 8 </a:t>
            </a:r>
          </a:p>
        </p:txBody>
      </p:sp>
      <p:cxnSp>
        <p:nvCxnSpPr>
          <p:cNvPr id="818" name="Shape 818"/>
          <p:cNvCxnSpPr/>
          <p:nvPr/>
        </p:nvCxnSpPr>
        <p:spPr>
          <a:xfrm flipH="1">
            <a:off x="2558350" y="3750075"/>
            <a:ext cx="1363500" cy="139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37" name="Shape 739">
            <a:extLst>
              <a:ext uri="{FF2B5EF4-FFF2-40B4-BE49-F238E27FC236}">
                <a16:creationId xmlns:a16="http://schemas.microsoft.com/office/drawing/2014/main" id="{A6B04519-812F-4E43-B6D2-47BEF2D263ED}"/>
              </a:ext>
            </a:extLst>
          </p:cNvPr>
          <p:cNvSpPr/>
          <p:nvPr/>
        </p:nvSpPr>
        <p:spPr>
          <a:xfrm>
            <a:off x="4922775" y="1082796"/>
            <a:ext cx="3909525" cy="17046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p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p.successor</a:t>
            </a:r>
            <a:endParaRPr lang="en"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n = self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while id not between (n,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]: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n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n.closest_preceding_finger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n</a:t>
            </a:r>
          </a:p>
        </p:txBody>
      </p:sp>
    </p:spTree>
    <p:extLst>
      <p:ext uri="{BB962C8B-B14F-4D97-AF65-F5344CB8AC3E}">
        <p14:creationId xmlns:p14="http://schemas.microsoft.com/office/powerpoint/2010/main" val="380884829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Shape 823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824" name="Shape 824"/>
          <p:cNvSpPr txBox="1">
            <a:spLocks noGrp="1"/>
          </p:cNvSpPr>
          <p:nvPr>
            <p:ph type="title"/>
          </p:nvPr>
        </p:nvSpPr>
        <p:spPr>
          <a:xfrm>
            <a:off x="311700" y="42972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- Lookup</a:t>
            </a:r>
          </a:p>
        </p:txBody>
      </p:sp>
      <p:sp>
        <p:nvSpPr>
          <p:cNvPr id="825" name="Shape 825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826" name="Shape 826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827" name="Shape 827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828" name="Shape 828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830" name="Shape 830"/>
          <p:cNvSpPr/>
          <p:nvPr/>
        </p:nvSpPr>
        <p:spPr>
          <a:xfrm>
            <a:off x="4710108" y="30062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831" name="Shape 831"/>
          <p:cNvSpPr/>
          <p:nvPr/>
        </p:nvSpPr>
        <p:spPr>
          <a:xfrm>
            <a:off x="5263649" y="30062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832" name="Shape 832"/>
          <p:cNvSpPr/>
          <p:nvPr/>
        </p:nvSpPr>
        <p:spPr>
          <a:xfrm>
            <a:off x="4710108" y="31715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33" name="Shape 833"/>
          <p:cNvSpPr/>
          <p:nvPr/>
        </p:nvSpPr>
        <p:spPr>
          <a:xfrm>
            <a:off x="5263649" y="31715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834" name="Shape 834"/>
          <p:cNvSpPr/>
          <p:nvPr/>
        </p:nvSpPr>
        <p:spPr>
          <a:xfrm>
            <a:off x="4710108" y="33368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835" name="Shape 835"/>
          <p:cNvSpPr/>
          <p:nvPr/>
        </p:nvSpPr>
        <p:spPr>
          <a:xfrm>
            <a:off x="5263649" y="33368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836" name="Shape 836"/>
          <p:cNvSpPr/>
          <p:nvPr/>
        </p:nvSpPr>
        <p:spPr>
          <a:xfrm>
            <a:off x="4710108" y="35021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837" name="Shape 837"/>
          <p:cNvSpPr/>
          <p:nvPr/>
        </p:nvSpPr>
        <p:spPr>
          <a:xfrm>
            <a:off x="5263649" y="35021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838" name="Shape 838"/>
          <p:cNvSpPr/>
          <p:nvPr/>
        </p:nvSpPr>
        <p:spPr>
          <a:xfrm>
            <a:off x="4710108" y="36674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839" name="Shape 839"/>
          <p:cNvSpPr/>
          <p:nvPr/>
        </p:nvSpPr>
        <p:spPr>
          <a:xfrm>
            <a:off x="5263649" y="36674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40" name="Shape 840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1" name="Shape 841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2" name="Shape 842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3" name="Shape 843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4" name="Shape 844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5" name="Shape 845"/>
          <p:cNvSpPr/>
          <p:nvPr/>
        </p:nvSpPr>
        <p:spPr>
          <a:xfrm>
            <a:off x="1460475" y="476960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46" name="Shape 846"/>
          <p:cNvSpPr/>
          <p:nvPr/>
        </p:nvSpPr>
        <p:spPr>
          <a:xfrm>
            <a:off x="571733" y="51212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847" name="Shape 847"/>
          <p:cNvSpPr/>
          <p:nvPr/>
        </p:nvSpPr>
        <p:spPr>
          <a:xfrm>
            <a:off x="1125275" y="51212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848" name="Shape 848"/>
          <p:cNvSpPr/>
          <p:nvPr/>
        </p:nvSpPr>
        <p:spPr>
          <a:xfrm>
            <a:off x="571733" y="52865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49" name="Shape 849"/>
          <p:cNvSpPr/>
          <p:nvPr/>
        </p:nvSpPr>
        <p:spPr>
          <a:xfrm>
            <a:off x="1125275" y="52865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850" name="Shape 850"/>
          <p:cNvSpPr/>
          <p:nvPr/>
        </p:nvSpPr>
        <p:spPr>
          <a:xfrm>
            <a:off x="571733" y="54518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851" name="Shape 851"/>
          <p:cNvSpPr/>
          <p:nvPr/>
        </p:nvSpPr>
        <p:spPr>
          <a:xfrm>
            <a:off x="1125275" y="54518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852" name="Shape 852"/>
          <p:cNvSpPr/>
          <p:nvPr/>
        </p:nvSpPr>
        <p:spPr>
          <a:xfrm>
            <a:off x="571733" y="56171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853" name="Shape 853"/>
          <p:cNvSpPr/>
          <p:nvPr/>
        </p:nvSpPr>
        <p:spPr>
          <a:xfrm>
            <a:off x="1125275" y="56171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54" name="Shape 854"/>
          <p:cNvSpPr/>
          <p:nvPr/>
        </p:nvSpPr>
        <p:spPr>
          <a:xfrm>
            <a:off x="571733" y="57824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855" name="Shape 855"/>
          <p:cNvSpPr/>
          <p:nvPr/>
        </p:nvSpPr>
        <p:spPr>
          <a:xfrm>
            <a:off x="1125275" y="57824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57" name="Shape 857"/>
          <p:cNvSpPr txBox="1"/>
          <p:nvPr/>
        </p:nvSpPr>
        <p:spPr>
          <a:xfrm>
            <a:off x="4396825" y="3933375"/>
            <a:ext cx="3348600" cy="178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lookup(10)</a:t>
            </a:r>
          </a:p>
          <a:p>
            <a:pPr>
              <a:spcBef>
                <a:spcPts val="0"/>
              </a:spcBef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follow finger 3 to node id 8</a:t>
            </a:r>
          </a:p>
          <a:p>
            <a:pPr>
              <a:spcBef>
                <a:spcPts val="0"/>
              </a:spcBef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node id 8 identifies as predecessor of id 10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cxnSp>
        <p:nvCxnSpPr>
          <p:cNvPr id="858" name="Shape 858"/>
          <p:cNvCxnSpPr/>
          <p:nvPr/>
        </p:nvCxnSpPr>
        <p:spPr>
          <a:xfrm flipH="1">
            <a:off x="2558350" y="3750075"/>
            <a:ext cx="1363500" cy="139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sp>
        <p:nvSpPr>
          <p:cNvPr id="37" name="Shape 739">
            <a:extLst>
              <a:ext uri="{FF2B5EF4-FFF2-40B4-BE49-F238E27FC236}">
                <a16:creationId xmlns:a16="http://schemas.microsoft.com/office/drawing/2014/main" id="{6E7B05C0-ABA4-B548-9950-28D6CFB641E3}"/>
              </a:ext>
            </a:extLst>
          </p:cNvPr>
          <p:cNvSpPr/>
          <p:nvPr/>
        </p:nvSpPr>
        <p:spPr>
          <a:xfrm>
            <a:off x="4922775" y="1082796"/>
            <a:ext cx="3909525" cy="17046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p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p.successor</a:t>
            </a:r>
            <a:endParaRPr lang="en"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n = self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while id not between (n,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]: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n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n.closest_preceding_finger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n</a:t>
            </a:r>
          </a:p>
        </p:txBody>
      </p:sp>
    </p:spTree>
    <p:extLst>
      <p:ext uri="{BB962C8B-B14F-4D97-AF65-F5344CB8AC3E}">
        <p14:creationId xmlns:p14="http://schemas.microsoft.com/office/powerpoint/2010/main" val="3006397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Shape 863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864" name="Shape 864"/>
          <p:cNvSpPr txBox="1">
            <a:spLocks noGrp="1"/>
          </p:cNvSpPr>
          <p:nvPr>
            <p:ph type="title"/>
          </p:nvPr>
        </p:nvSpPr>
        <p:spPr>
          <a:xfrm>
            <a:off x="311700" y="46630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- Lookup</a:t>
            </a:r>
          </a:p>
        </p:txBody>
      </p:sp>
      <p:sp>
        <p:nvSpPr>
          <p:cNvPr id="865" name="Shape 865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866" name="Shape 866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867" name="Shape 867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868" name="Shape 868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870" name="Shape 870"/>
          <p:cNvSpPr/>
          <p:nvPr/>
        </p:nvSpPr>
        <p:spPr>
          <a:xfrm>
            <a:off x="4710108" y="30062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871" name="Shape 871"/>
          <p:cNvSpPr/>
          <p:nvPr/>
        </p:nvSpPr>
        <p:spPr>
          <a:xfrm>
            <a:off x="5263649" y="30062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872" name="Shape 872"/>
          <p:cNvSpPr/>
          <p:nvPr/>
        </p:nvSpPr>
        <p:spPr>
          <a:xfrm>
            <a:off x="4710108" y="31715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73" name="Shape 873"/>
          <p:cNvSpPr/>
          <p:nvPr/>
        </p:nvSpPr>
        <p:spPr>
          <a:xfrm>
            <a:off x="5263649" y="31715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874" name="Shape 874"/>
          <p:cNvSpPr/>
          <p:nvPr/>
        </p:nvSpPr>
        <p:spPr>
          <a:xfrm>
            <a:off x="4710108" y="33368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875" name="Shape 875"/>
          <p:cNvSpPr/>
          <p:nvPr/>
        </p:nvSpPr>
        <p:spPr>
          <a:xfrm>
            <a:off x="5263649" y="33368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876" name="Shape 876"/>
          <p:cNvSpPr/>
          <p:nvPr/>
        </p:nvSpPr>
        <p:spPr>
          <a:xfrm>
            <a:off x="4710108" y="35021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877" name="Shape 877"/>
          <p:cNvSpPr/>
          <p:nvPr/>
        </p:nvSpPr>
        <p:spPr>
          <a:xfrm>
            <a:off x="5263649" y="35021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878" name="Shape 878"/>
          <p:cNvSpPr/>
          <p:nvPr/>
        </p:nvSpPr>
        <p:spPr>
          <a:xfrm>
            <a:off x="4710108" y="36674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879" name="Shape 879"/>
          <p:cNvSpPr/>
          <p:nvPr/>
        </p:nvSpPr>
        <p:spPr>
          <a:xfrm>
            <a:off x="5263649" y="36674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80" name="Shape 880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1" name="Shape 881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2" name="Shape 882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3" name="Shape 883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4" name="Shape 884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5" name="Shape 885"/>
          <p:cNvSpPr/>
          <p:nvPr/>
        </p:nvSpPr>
        <p:spPr>
          <a:xfrm>
            <a:off x="1460475" y="476960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86" name="Shape 886"/>
          <p:cNvSpPr/>
          <p:nvPr/>
        </p:nvSpPr>
        <p:spPr>
          <a:xfrm>
            <a:off x="571733" y="51212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887" name="Shape 887"/>
          <p:cNvSpPr/>
          <p:nvPr/>
        </p:nvSpPr>
        <p:spPr>
          <a:xfrm>
            <a:off x="1125275" y="51212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888" name="Shape 888"/>
          <p:cNvSpPr/>
          <p:nvPr/>
        </p:nvSpPr>
        <p:spPr>
          <a:xfrm>
            <a:off x="571733" y="52865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89" name="Shape 889"/>
          <p:cNvSpPr/>
          <p:nvPr/>
        </p:nvSpPr>
        <p:spPr>
          <a:xfrm>
            <a:off x="1125275" y="52865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890" name="Shape 890"/>
          <p:cNvSpPr/>
          <p:nvPr/>
        </p:nvSpPr>
        <p:spPr>
          <a:xfrm>
            <a:off x="571733" y="54518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891" name="Shape 891"/>
          <p:cNvSpPr/>
          <p:nvPr/>
        </p:nvSpPr>
        <p:spPr>
          <a:xfrm>
            <a:off x="1125275" y="54518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892" name="Shape 892"/>
          <p:cNvSpPr/>
          <p:nvPr/>
        </p:nvSpPr>
        <p:spPr>
          <a:xfrm>
            <a:off x="571733" y="56171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893" name="Shape 893"/>
          <p:cNvSpPr/>
          <p:nvPr/>
        </p:nvSpPr>
        <p:spPr>
          <a:xfrm>
            <a:off x="1125275" y="56171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94" name="Shape 894"/>
          <p:cNvSpPr/>
          <p:nvPr/>
        </p:nvSpPr>
        <p:spPr>
          <a:xfrm>
            <a:off x="571733" y="57824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895" name="Shape 895"/>
          <p:cNvSpPr/>
          <p:nvPr/>
        </p:nvSpPr>
        <p:spPr>
          <a:xfrm>
            <a:off x="1125275" y="57824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897" name="Shape 897"/>
          <p:cNvSpPr txBox="1"/>
          <p:nvPr/>
        </p:nvSpPr>
        <p:spPr>
          <a:xfrm>
            <a:off x="4396825" y="3933375"/>
            <a:ext cx="3348600" cy="178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lookup(10)</a:t>
            </a:r>
          </a:p>
          <a:p>
            <a:pPr>
              <a:spcBef>
                <a:spcPts val="0"/>
              </a:spcBef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follow finger 3 to node id 8</a:t>
            </a:r>
          </a:p>
          <a:p>
            <a:pPr>
              <a:spcBef>
                <a:spcPts val="0"/>
              </a:spcBef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node id 8 identifies as predecessor of id 10</a:t>
            </a:r>
          </a:p>
          <a:p>
            <a:pPr>
              <a:spcBef>
                <a:spcPts val="0"/>
              </a:spcBef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complete lookup at successor of node id 8</a:t>
            </a: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 </a:t>
            </a:r>
          </a:p>
        </p:txBody>
      </p:sp>
      <p:cxnSp>
        <p:nvCxnSpPr>
          <p:cNvPr id="898" name="Shape 898"/>
          <p:cNvCxnSpPr/>
          <p:nvPr/>
        </p:nvCxnSpPr>
        <p:spPr>
          <a:xfrm flipH="1">
            <a:off x="2558350" y="3750075"/>
            <a:ext cx="1363500" cy="139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899" name="Shape 899"/>
          <p:cNvCxnSpPr/>
          <p:nvPr/>
        </p:nvCxnSpPr>
        <p:spPr>
          <a:xfrm flipH="1">
            <a:off x="1327750" y="3750075"/>
            <a:ext cx="2594100" cy="585600"/>
          </a:xfrm>
          <a:prstGeom prst="curvedConnector3">
            <a:avLst>
              <a:gd name="adj1" fmla="val 495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38" name="Shape 739">
            <a:extLst>
              <a:ext uri="{FF2B5EF4-FFF2-40B4-BE49-F238E27FC236}">
                <a16:creationId xmlns:a16="http://schemas.microsoft.com/office/drawing/2014/main" id="{B14F7BE1-D6D2-AD45-A131-05DCEB7396EA}"/>
              </a:ext>
            </a:extLst>
          </p:cNvPr>
          <p:cNvSpPr/>
          <p:nvPr/>
        </p:nvSpPr>
        <p:spPr>
          <a:xfrm>
            <a:off x="4922775" y="1082796"/>
            <a:ext cx="3909525" cy="17046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p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p.successor</a:t>
            </a:r>
            <a:endParaRPr lang="en"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n = self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while id not between (n,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]: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n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n.closest_preceding_finger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n</a:t>
            </a:r>
          </a:p>
        </p:txBody>
      </p:sp>
    </p:spTree>
    <p:extLst>
      <p:ext uri="{BB962C8B-B14F-4D97-AF65-F5344CB8AC3E}">
        <p14:creationId xmlns:p14="http://schemas.microsoft.com/office/powerpoint/2010/main" val="427650116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Shape 904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905" name="Shape 905"/>
          <p:cNvSpPr txBox="1">
            <a:spLocks noGrp="1"/>
          </p:cNvSpPr>
          <p:nvPr>
            <p:ph type="title"/>
          </p:nvPr>
        </p:nvSpPr>
        <p:spPr>
          <a:xfrm>
            <a:off x="311700" y="53602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- Lookup</a:t>
            </a:r>
          </a:p>
        </p:txBody>
      </p:sp>
      <p:sp>
        <p:nvSpPr>
          <p:cNvPr id="906" name="Shape 906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907" name="Shape 907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908" name="Shape 908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909" name="Shape 909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911" name="Shape 911"/>
          <p:cNvSpPr/>
          <p:nvPr/>
        </p:nvSpPr>
        <p:spPr>
          <a:xfrm>
            <a:off x="4710108" y="30062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912" name="Shape 912"/>
          <p:cNvSpPr/>
          <p:nvPr/>
        </p:nvSpPr>
        <p:spPr>
          <a:xfrm>
            <a:off x="5263649" y="30062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913" name="Shape 913"/>
          <p:cNvSpPr/>
          <p:nvPr/>
        </p:nvSpPr>
        <p:spPr>
          <a:xfrm>
            <a:off x="4710108" y="31715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914" name="Shape 914"/>
          <p:cNvSpPr/>
          <p:nvPr/>
        </p:nvSpPr>
        <p:spPr>
          <a:xfrm>
            <a:off x="5263649" y="31715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5</a:t>
            </a:r>
          </a:p>
        </p:txBody>
      </p:sp>
      <p:sp>
        <p:nvSpPr>
          <p:cNvPr id="915" name="Shape 915"/>
          <p:cNvSpPr/>
          <p:nvPr/>
        </p:nvSpPr>
        <p:spPr>
          <a:xfrm>
            <a:off x="4710108" y="33368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916" name="Shape 916"/>
          <p:cNvSpPr/>
          <p:nvPr/>
        </p:nvSpPr>
        <p:spPr>
          <a:xfrm>
            <a:off x="5263649" y="33368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917" name="Shape 917"/>
          <p:cNvSpPr/>
          <p:nvPr/>
        </p:nvSpPr>
        <p:spPr>
          <a:xfrm>
            <a:off x="4710108" y="35021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918" name="Shape 918"/>
          <p:cNvSpPr/>
          <p:nvPr/>
        </p:nvSpPr>
        <p:spPr>
          <a:xfrm>
            <a:off x="5263649" y="35021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919" name="Shape 919"/>
          <p:cNvSpPr/>
          <p:nvPr/>
        </p:nvSpPr>
        <p:spPr>
          <a:xfrm>
            <a:off x="4710108" y="36674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920" name="Shape 920"/>
          <p:cNvSpPr/>
          <p:nvPr/>
        </p:nvSpPr>
        <p:spPr>
          <a:xfrm>
            <a:off x="5263649" y="3667425"/>
            <a:ext cx="6591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921" name="Shape 921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2" name="Shape 922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3" name="Shape 923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4" name="Shape 924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5" name="Shape 925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6" name="Shape 926"/>
          <p:cNvSpPr/>
          <p:nvPr/>
        </p:nvSpPr>
        <p:spPr>
          <a:xfrm>
            <a:off x="1460475" y="4769600"/>
            <a:ext cx="240900" cy="240900"/>
          </a:xfrm>
          <a:prstGeom prst="diamond">
            <a:avLst/>
          </a:prstGeom>
          <a:solidFill>
            <a:srgbClr val="FFF2CC"/>
          </a:solidFill>
          <a:ln w="19050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27" name="Shape 927"/>
          <p:cNvSpPr/>
          <p:nvPr/>
        </p:nvSpPr>
        <p:spPr>
          <a:xfrm>
            <a:off x="571733" y="51212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finger</a:t>
            </a:r>
          </a:p>
        </p:txBody>
      </p:sp>
      <p:sp>
        <p:nvSpPr>
          <p:cNvPr id="928" name="Shape 928"/>
          <p:cNvSpPr/>
          <p:nvPr/>
        </p:nvSpPr>
        <p:spPr>
          <a:xfrm>
            <a:off x="1125275" y="51212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node id</a:t>
            </a:r>
          </a:p>
        </p:txBody>
      </p:sp>
      <p:sp>
        <p:nvSpPr>
          <p:cNvPr id="929" name="Shape 929"/>
          <p:cNvSpPr/>
          <p:nvPr/>
        </p:nvSpPr>
        <p:spPr>
          <a:xfrm>
            <a:off x="571733" y="52865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930" name="Shape 930"/>
          <p:cNvSpPr/>
          <p:nvPr/>
        </p:nvSpPr>
        <p:spPr>
          <a:xfrm>
            <a:off x="1125275" y="52865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931" name="Shape 931"/>
          <p:cNvSpPr/>
          <p:nvPr/>
        </p:nvSpPr>
        <p:spPr>
          <a:xfrm>
            <a:off x="571733" y="54518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2</a:t>
            </a:r>
          </a:p>
        </p:txBody>
      </p:sp>
      <p:sp>
        <p:nvSpPr>
          <p:cNvPr id="932" name="Shape 932"/>
          <p:cNvSpPr/>
          <p:nvPr/>
        </p:nvSpPr>
        <p:spPr>
          <a:xfrm>
            <a:off x="1125275" y="54518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11</a:t>
            </a:r>
          </a:p>
        </p:txBody>
      </p:sp>
      <p:sp>
        <p:nvSpPr>
          <p:cNvPr id="933" name="Shape 933"/>
          <p:cNvSpPr/>
          <p:nvPr/>
        </p:nvSpPr>
        <p:spPr>
          <a:xfrm>
            <a:off x="571733" y="56171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3</a:t>
            </a:r>
          </a:p>
        </p:txBody>
      </p:sp>
      <p:sp>
        <p:nvSpPr>
          <p:cNvPr id="934" name="Shape 934"/>
          <p:cNvSpPr/>
          <p:nvPr/>
        </p:nvSpPr>
        <p:spPr>
          <a:xfrm>
            <a:off x="1125275" y="56171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sp>
        <p:nvSpPr>
          <p:cNvPr id="935" name="Shape 935"/>
          <p:cNvSpPr/>
          <p:nvPr/>
        </p:nvSpPr>
        <p:spPr>
          <a:xfrm>
            <a:off x="571733" y="5782425"/>
            <a:ext cx="553500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936" name="Shape 936"/>
          <p:cNvSpPr/>
          <p:nvPr/>
        </p:nvSpPr>
        <p:spPr>
          <a:xfrm>
            <a:off x="1125275" y="5782425"/>
            <a:ext cx="659099" cy="165300"/>
          </a:xfrm>
          <a:prstGeom prst="rect">
            <a:avLst/>
          </a:prstGeom>
          <a:noFill/>
          <a:ln w="19050" cap="flat" cmpd="sng">
            <a:solidFill>
              <a:srgbClr val="CCCCC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000">
                <a:latin typeface="Roboto"/>
                <a:ea typeface="Roboto"/>
                <a:cs typeface="Roboto"/>
                <a:sym typeface="Roboto"/>
              </a:rPr>
              <a:t>1</a:t>
            </a:r>
          </a:p>
        </p:txBody>
      </p:sp>
      <p:cxnSp>
        <p:nvCxnSpPr>
          <p:cNvPr id="937" name="Shape 937"/>
          <p:cNvCxnSpPr>
            <a:stCxn id="921" idx="1"/>
            <a:endCxn id="923" idx="0"/>
          </p:cNvCxnSpPr>
          <p:nvPr/>
        </p:nvCxnSpPr>
        <p:spPr>
          <a:xfrm flipH="1">
            <a:off x="2558350" y="3750075"/>
            <a:ext cx="1363500" cy="1399500"/>
          </a:xfrm>
          <a:prstGeom prst="curvedConnector2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lg" len="lg"/>
            <a:tailEnd type="triangle" w="lg" len="lg"/>
          </a:ln>
        </p:spPr>
      </p:cxnSp>
      <p:cxnSp>
        <p:nvCxnSpPr>
          <p:cNvPr id="938" name="Shape 938"/>
          <p:cNvCxnSpPr>
            <a:stCxn id="921" idx="1"/>
            <a:endCxn id="924" idx="3"/>
          </p:cNvCxnSpPr>
          <p:nvPr/>
        </p:nvCxnSpPr>
        <p:spPr>
          <a:xfrm flipH="1">
            <a:off x="1327750" y="3750075"/>
            <a:ext cx="2594100" cy="585600"/>
          </a:xfrm>
          <a:prstGeom prst="curvedConnector3">
            <a:avLst>
              <a:gd name="adj1" fmla="val 49595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940" name="Shape 940"/>
          <p:cNvSpPr txBox="1"/>
          <p:nvPr/>
        </p:nvSpPr>
        <p:spPr>
          <a:xfrm>
            <a:off x="4396825" y="3933375"/>
            <a:ext cx="3348600" cy="17865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lookup(10)</a:t>
            </a:r>
          </a:p>
          <a:p>
            <a:pPr>
              <a:spcBef>
                <a:spcPts val="0"/>
              </a:spcBef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follow finger 3 to node id 8</a:t>
            </a:r>
          </a:p>
          <a:p>
            <a:pPr>
              <a:spcBef>
                <a:spcPts val="0"/>
              </a:spcBef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node id 8 identifies as predecessor of id 10</a:t>
            </a:r>
          </a:p>
          <a:p>
            <a:pPr>
              <a:spcBef>
                <a:spcPts val="0"/>
              </a:spcBef>
            </a:pPr>
            <a:endParaRPr sz="10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complete lookup at successor of node id 8 </a:t>
            </a:r>
          </a:p>
        </p:txBody>
      </p:sp>
      <p:sp>
        <p:nvSpPr>
          <p:cNvPr id="941" name="Shape 941"/>
          <p:cNvSpPr/>
          <p:nvPr/>
        </p:nvSpPr>
        <p:spPr>
          <a:xfrm>
            <a:off x="6462461" y="2880937"/>
            <a:ext cx="2558950" cy="1407676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Nr. de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hopuri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? </a:t>
            </a:r>
          </a:p>
          <a:p>
            <a:pPr algn="ctr">
              <a:spcBef>
                <a:spcPts val="0"/>
              </a:spcBef>
            </a:pP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Fiecare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op. finger lookup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injumatateste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distanta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la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cheie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=&gt;</a:t>
            </a:r>
          </a:p>
          <a:p>
            <a:pPr algn="ctr">
              <a:spcBef>
                <a:spcPts val="0"/>
              </a:spcBef>
            </a:pP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O(log N)</a:t>
            </a:r>
          </a:p>
        </p:txBody>
      </p:sp>
      <p:sp>
        <p:nvSpPr>
          <p:cNvPr id="39" name="Shape 739">
            <a:extLst>
              <a:ext uri="{FF2B5EF4-FFF2-40B4-BE49-F238E27FC236}">
                <a16:creationId xmlns:a16="http://schemas.microsoft.com/office/drawing/2014/main" id="{4CB95DCB-23EE-D74A-8D35-7AD9DFEBDF92}"/>
              </a:ext>
            </a:extLst>
          </p:cNvPr>
          <p:cNvSpPr/>
          <p:nvPr/>
        </p:nvSpPr>
        <p:spPr>
          <a:xfrm>
            <a:off x="4922775" y="1082796"/>
            <a:ext cx="3909525" cy="1704600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p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p.successor</a:t>
            </a:r>
            <a:endParaRPr lang="en"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endParaRPr sz="1200" dirty="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find_predecessor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n = self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while id not between (n,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n.successor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]: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  n = </a:t>
            </a:r>
            <a:r>
              <a:rPr lang="en" sz="1200" dirty="0" err="1">
                <a:latin typeface="Consolas"/>
                <a:ea typeface="Consolas"/>
                <a:cs typeface="Consolas"/>
                <a:sym typeface="Consolas"/>
              </a:rPr>
              <a:t>n.closest_preceding_finger</a:t>
            </a: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(id)</a:t>
            </a:r>
          </a:p>
          <a:p>
            <a:pPr>
              <a:spcBef>
                <a:spcPts val="0"/>
              </a:spcBef>
            </a:pPr>
            <a:r>
              <a:rPr lang="en" sz="1200" dirty="0">
                <a:latin typeface="Consolas"/>
                <a:ea typeface="Consolas"/>
                <a:cs typeface="Consolas"/>
                <a:sym typeface="Consolas"/>
              </a:rPr>
              <a:t>  return n</a:t>
            </a:r>
          </a:p>
        </p:txBody>
      </p:sp>
    </p:spTree>
    <p:extLst>
      <p:ext uri="{BB962C8B-B14F-4D97-AF65-F5344CB8AC3E}">
        <p14:creationId xmlns:p14="http://schemas.microsoft.com/office/powerpoint/2010/main" val="27804178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2CF7EB-CD5E-E543-BC42-5B2E6F3D9C9F}" type="slidenum">
              <a:rPr lang="en-US"/>
              <a:pPr/>
              <a:t>46</a:t>
            </a:fld>
            <a:endParaRPr lang="en-US"/>
          </a:p>
        </p:txBody>
      </p:sp>
      <p:sp>
        <p:nvSpPr>
          <p:cNvPr id="223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Joining: Linked list insert</a:t>
            </a:r>
          </a:p>
        </p:txBody>
      </p:sp>
      <p:sp>
        <p:nvSpPr>
          <p:cNvPr id="223235" name="Oval 3"/>
          <p:cNvSpPr>
            <a:spLocks noChangeArrowheads="1"/>
          </p:cNvSpPr>
          <p:nvPr/>
        </p:nvSpPr>
        <p:spPr bwMode="auto">
          <a:xfrm>
            <a:off x="2228851" y="2515791"/>
            <a:ext cx="2570560" cy="2570559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3236" name="Text Box 4"/>
          <p:cNvSpPr txBox="1">
            <a:spLocks noChangeArrowheads="1"/>
          </p:cNvSpPr>
          <p:nvPr/>
        </p:nvSpPr>
        <p:spPr bwMode="auto">
          <a:xfrm>
            <a:off x="3257550" y="354330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Helvetica" charset="0"/>
              </a:rPr>
              <a:t>N36</a:t>
            </a:r>
          </a:p>
        </p:txBody>
      </p:sp>
      <p:sp>
        <p:nvSpPr>
          <p:cNvPr id="223237" name="Text Box 5"/>
          <p:cNvSpPr txBox="1">
            <a:spLocks noChangeArrowheads="1"/>
          </p:cNvSpPr>
          <p:nvPr/>
        </p:nvSpPr>
        <p:spPr bwMode="auto">
          <a:xfrm>
            <a:off x="4762500" y="42100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N40</a:t>
            </a:r>
          </a:p>
        </p:txBody>
      </p:sp>
      <p:sp>
        <p:nvSpPr>
          <p:cNvPr id="223238" name="Text Box 6"/>
          <p:cNvSpPr txBox="1">
            <a:spLocks noChangeArrowheads="1"/>
          </p:cNvSpPr>
          <p:nvPr/>
        </p:nvSpPr>
        <p:spPr bwMode="auto">
          <a:xfrm>
            <a:off x="4743450" y="30289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N25</a:t>
            </a:r>
          </a:p>
        </p:txBody>
      </p:sp>
      <p:sp>
        <p:nvSpPr>
          <p:cNvPr id="223239" name="Line 7"/>
          <p:cNvSpPr>
            <a:spLocks noChangeShapeType="1"/>
          </p:cNvSpPr>
          <p:nvPr/>
        </p:nvSpPr>
        <p:spPr bwMode="auto">
          <a:xfrm>
            <a:off x="4972050" y="3371850"/>
            <a:ext cx="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3240" name="Text Box 8"/>
          <p:cNvSpPr txBox="1">
            <a:spLocks noChangeArrowheads="1"/>
          </p:cNvSpPr>
          <p:nvPr/>
        </p:nvSpPr>
        <p:spPr bwMode="auto">
          <a:xfrm>
            <a:off x="2698254" y="3943351"/>
            <a:ext cx="1608133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1. Lookup(36)</a:t>
            </a:r>
          </a:p>
        </p:txBody>
      </p:sp>
      <p:sp>
        <p:nvSpPr>
          <p:cNvPr id="223241" name="Text Box 9"/>
          <p:cNvSpPr txBox="1">
            <a:spLocks noChangeArrowheads="1"/>
          </p:cNvSpPr>
          <p:nvPr/>
        </p:nvSpPr>
        <p:spPr bwMode="auto">
          <a:xfrm>
            <a:off x="5297570" y="4102894"/>
            <a:ext cx="52770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00CC00"/>
                </a:solidFill>
                <a:latin typeface="Arial" charset="0"/>
              </a:rPr>
              <a:t>K30</a:t>
            </a:r>
          </a:p>
          <a:p>
            <a:r>
              <a:rPr lang="en-US" sz="1500" dirty="0">
                <a:solidFill>
                  <a:srgbClr val="00CC00"/>
                </a:solidFill>
                <a:latin typeface="Arial" charset="0"/>
              </a:rPr>
              <a:t>K38</a:t>
            </a:r>
          </a:p>
        </p:txBody>
      </p:sp>
    </p:spTree>
    <p:extLst>
      <p:ext uri="{BB962C8B-B14F-4D97-AF65-F5344CB8AC3E}">
        <p14:creationId xmlns:p14="http://schemas.microsoft.com/office/powerpoint/2010/main" val="42645016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599F06-9B8D-054E-A8AC-66B10CC70936}" type="slidenum">
              <a:rPr lang="en-US"/>
              <a:pPr/>
              <a:t>47</a:t>
            </a:fld>
            <a:endParaRPr lang="en-US"/>
          </a:p>
        </p:txBody>
      </p:sp>
      <p:sp>
        <p:nvSpPr>
          <p:cNvPr id="22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Join (2)</a:t>
            </a:r>
          </a:p>
        </p:txBody>
      </p:sp>
      <p:sp>
        <p:nvSpPr>
          <p:cNvPr id="224259" name="Oval 3"/>
          <p:cNvSpPr>
            <a:spLocks noChangeArrowheads="1"/>
          </p:cNvSpPr>
          <p:nvPr/>
        </p:nvSpPr>
        <p:spPr bwMode="auto">
          <a:xfrm>
            <a:off x="2228851" y="2515791"/>
            <a:ext cx="2570560" cy="2570559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4260" name="Text Box 4"/>
          <p:cNvSpPr txBox="1">
            <a:spLocks noChangeArrowheads="1"/>
          </p:cNvSpPr>
          <p:nvPr/>
        </p:nvSpPr>
        <p:spPr bwMode="auto">
          <a:xfrm>
            <a:off x="5600700" y="36004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rgbClr val="FF0000"/>
                </a:solidFill>
                <a:latin typeface="Helvetica" charset="0"/>
              </a:rPr>
              <a:t>N36</a:t>
            </a:r>
          </a:p>
        </p:txBody>
      </p:sp>
      <p:sp>
        <p:nvSpPr>
          <p:cNvPr id="224261" name="Text Box 5"/>
          <p:cNvSpPr txBox="1">
            <a:spLocks noChangeArrowheads="1"/>
          </p:cNvSpPr>
          <p:nvPr/>
        </p:nvSpPr>
        <p:spPr bwMode="auto">
          <a:xfrm>
            <a:off x="4762500" y="42100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N40</a:t>
            </a:r>
          </a:p>
        </p:txBody>
      </p:sp>
      <p:sp>
        <p:nvSpPr>
          <p:cNvPr id="224262" name="Text Box 6"/>
          <p:cNvSpPr txBox="1">
            <a:spLocks noChangeArrowheads="1"/>
          </p:cNvSpPr>
          <p:nvPr/>
        </p:nvSpPr>
        <p:spPr bwMode="auto">
          <a:xfrm>
            <a:off x="4743450" y="30289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N25</a:t>
            </a:r>
          </a:p>
        </p:txBody>
      </p:sp>
      <p:sp>
        <p:nvSpPr>
          <p:cNvPr id="224263" name="Line 7"/>
          <p:cNvSpPr>
            <a:spLocks noChangeShapeType="1"/>
          </p:cNvSpPr>
          <p:nvPr/>
        </p:nvSpPr>
        <p:spPr bwMode="auto">
          <a:xfrm>
            <a:off x="4972050" y="3371850"/>
            <a:ext cx="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4264" name="Text Box 8"/>
          <p:cNvSpPr txBox="1">
            <a:spLocks noChangeArrowheads="1"/>
          </p:cNvSpPr>
          <p:nvPr/>
        </p:nvSpPr>
        <p:spPr bwMode="auto">
          <a:xfrm>
            <a:off x="2402032" y="3543301"/>
            <a:ext cx="2133918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2. N36 sets its own</a:t>
            </a:r>
          </a:p>
          <a:p>
            <a:r>
              <a:rPr lang="en-US" dirty="0">
                <a:latin typeface="Arial" charset="0"/>
              </a:rPr>
              <a:t>successor pointer</a:t>
            </a:r>
          </a:p>
        </p:txBody>
      </p:sp>
      <p:sp>
        <p:nvSpPr>
          <p:cNvPr id="224265" name="Line 9"/>
          <p:cNvSpPr>
            <a:spLocks noChangeShapeType="1"/>
          </p:cNvSpPr>
          <p:nvPr/>
        </p:nvSpPr>
        <p:spPr bwMode="auto">
          <a:xfrm flipH="1">
            <a:off x="5185439" y="3928292"/>
            <a:ext cx="40005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4266" name="Text Box 10"/>
          <p:cNvSpPr txBox="1">
            <a:spLocks noChangeArrowheads="1"/>
          </p:cNvSpPr>
          <p:nvPr/>
        </p:nvSpPr>
        <p:spPr bwMode="auto">
          <a:xfrm>
            <a:off x="5297570" y="4102894"/>
            <a:ext cx="52770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00CC00"/>
                </a:solidFill>
                <a:latin typeface="Arial" charset="0"/>
              </a:rPr>
              <a:t>K30</a:t>
            </a:r>
          </a:p>
          <a:p>
            <a:r>
              <a:rPr lang="en-US" sz="1500" dirty="0">
                <a:solidFill>
                  <a:srgbClr val="00CC00"/>
                </a:solidFill>
                <a:latin typeface="Arial" charset="0"/>
              </a:rPr>
              <a:t>K38</a:t>
            </a:r>
          </a:p>
        </p:txBody>
      </p:sp>
    </p:spTree>
    <p:extLst>
      <p:ext uri="{BB962C8B-B14F-4D97-AF65-F5344CB8AC3E}">
        <p14:creationId xmlns:p14="http://schemas.microsoft.com/office/powerpoint/2010/main" val="434406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80AD-A341-554F-8C2E-534717E80EEB}" type="slidenum">
              <a:rPr lang="en-US"/>
              <a:pPr/>
              <a:t>48</a:t>
            </a:fld>
            <a:endParaRPr lang="en-US"/>
          </a:p>
        </p:txBody>
      </p:sp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/>
              <a:t>Join (3)</a:t>
            </a:r>
          </a:p>
        </p:txBody>
      </p:sp>
      <p:sp>
        <p:nvSpPr>
          <p:cNvPr id="225283" name="Oval 3"/>
          <p:cNvSpPr>
            <a:spLocks noChangeArrowheads="1"/>
          </p:cNvSpPr>
          <p:nvPr/>
        </p:nvSpPr>
        <p:spPr bwMode="auto">
          <a:xfrm>
            <a:off x="2228851" y="2515791"/>
            <a:ext cx="2570560" cy="2570559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5284" name="Text Box 4"/>
          <p:cNvSpPr txBox="1">
            <a:spLocks noChangeArrowheads="1"/>
          </p:cNvSpPr>
          <p:nvPr/>
        </p:nvSpPr>
        <p:spPr bwMode="auto">
          <a:xfrm>
            <a:off x="5600700" y="36004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rgbClr val="FF0000"/>
                </a:solidFill>
                <a:latin typeface="Helvetica" charset="0"/>
              </a:rPr>
              <a:t>N36</a:t>
            </a:r>
          </a:p>
        </p:txBody>
      </p:sp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4762500" y="42100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N40</a:t>
            </a:r>
          </a:p>
        </p:txBody>
      </p:sp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4743450" y="30289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N25</a:t>
            </a:r>
          </a:p>
        </p:txBody>
      </p:sp>
      <p:sp>
        <p:nvSpPr>
          <p:cNvPr id="225287" name="Line 7"/>
          <p:cNvSpPr>
            <a:spLocks noChangeShapeType="1"/>
          </p:cNvSpPr>
          <p:nvPr/>
        </p:nvSpPr>
        <p:spPr bwMode="auto">
          <a:xfrm>
            <a:off x="4972050" y="3371850"/>
            <a:ext cx="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5288" name="Text Box 8"/>
          <p:cNvSpPr txBox="1">
            <a:spLocks noChangeArrowheads="1"/>
          </p:cNvSpPr>
          <p:nvPr/>
        </p:nvSpPr>
        <p:spPr bwMode="auto">
          <a:xfrm>
            <a:off x="2400585" y="3543301"/>
            <a:ext cx="222368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dirty="0">
                <a:latin typeface="Arial" charset="0"/>
              </a:rPr>
              <a:t>3. Copy keys 26..36</a:t>
            </a:r>
          </a:p>
          <a:p>
            <a:r>
              <a:rPr lang="en-US" dirty="0">
                <a:latin typeface="Arial" charset="0"/>
              </a:rPr>
              <a:t>from N40 to N36</a:t>
            </a:r>
          </a:p>
        </p:txBody>
      </p:sp>
      <p:sp>
        <p:nvSpPr>
          <p:cNvPr id="225289" name="Line 9"/>
          <p:cNvSpPr>
            <a:spLocks noChangeShapeType="1"/>
          </p:cNvSpPr>
          <p:nvPr/>
        </p:nvSpPr>
        <p:spPr bwMode="auto">
          <a:xfrm flipH="1">
            <a:off x="5143499" y="3937948"/>
            <a:ext cx="40005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5290" name="Text Box 10"/>
          <p:cNvSpPr txBox="1">
            <a:spLocks noChangeArrowheads="1"/>
          </p:cNvSpPr>
          <p:nvPr/>
        </p:nvSpPr>
        <p:spPr bwMode="auto">
          <a:xfrm>
            <a:off x="5297570" y="4102894"/>
            <a:ext cx="527709" cy="553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00CC00"/>
                </a:solidFill>
                <a:latin typeface="Arial" charset="0"/>
              </a:rPr>
              <a:t>K30</a:t>
            </a:r>
          </a:p>
          <a:p>
            <a:r>
              <a:rPr lang="en-US" sz="1500" dirty="0">
                <a:solidFill>
                  <a:srgbClr val="00CC00"/>
                </a:solidFill>
                <a:latin typeface="Arial" charset="0"/>
              </a:rPr>
              <a:t>K38</a:t>
            </a:r>
          </a:p>
        </p:txBody>
      </p:sp>
      <p:sp>
        <p:nvSpPr>
          <p:cNvPr id="225291" name="Text Box 11"/>
          <p:cNvSpPr txBox="1">
            <a:spLocks noChangeArrowheads="1"/>
          </p:cNvSpPr>
          <p:nvPr/>
        </p:nvSpPr>
        <p:spPr bwMode="auto">
          <a:xfrm>
            <a:off x="6097669" y="3600450"/>
            <a:ext cx="527709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00CC00"/>
                </a:solidFill>
                <a:latin typeface="Arial" charset="0"/>
              </a:rPr>
              <a:t>K30</a:t>
            </a:r>
          </a:p>
        </p:txBody>
      </p:sp>
    </p:spTree>
    <p:extLst>
      <p:ext uri="{BB962C8B-B14F-4D97-AF65-F5344CB8AC3E}">
        <p14:creationId xmlns:p14="http://schemas.microsoft.com/office/powerpoint/2010/main" val="417545152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80AD-A341-554F-8C2E-534717E80EEB}" type="slidenum">
              <a:rPr lang="en-US"/>
              <a:pPr/>
              <a:t>49</a:t>
            </a:fld>
            <a:endParaRPr lang="en-US"/>
          </a:p>
        </p:txBody>
      </p:sp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b="0" dirty="0" err="1"/>
              <a:t>Mesajele</a:t>
            </a:r>
            <a:r>
              <a:rPr lang="en-US" b="0" dirty="0"/>
              <a:t> </a:t>
            </a:r>
            <a:r>
              <a:rPr lang="en-US" i="1" dirty="0"/>
              <a:t>notify</a:t>
            </a:r>
            <a:r>
              <a:rPr lang="en-US" dirty="0"/>
              <a:t> </a:t>
            </a:r>
            <a:r>
              <a:rPr lang="en-US" b="0" dirty="0" err="1"/>
              <a:t>mentin</a:t>
            </a:r>
            <a:r>
              <a:rPr lang="en-US" b="0" dirty="0"/>
              <a:t> </a:t>
            </a:r>
            <a:r>
              <a:rPr lang="en-US" b="0" dirty="0" err="1"/>
              <a:t>predecesorii</a:t>
            </a:r>
            <a:endParaRPr lang="en-US" b="0" dirty="0"/>
          </a:p>
        </p:txBody>
      </p:sp>
      <p:sp>
        <p:nvSpPr>
          <p:cNvPr id="225283" name="Oval 3"/>
          <p:cNvSpPr>
            <a:spLocks noChangeArrowheads="1"/>
          </p:cNvSpPr>
          <p:nvPr/>
        </p:nvSpPr>
        <p:spPr bwMode="auto">
          <a:xfrm>
            <a:off x="2228851" y="2515791"/>
            <a:ext cx="2570560" cy="2570559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5284" name="Text Box 4"/>
          <p:cNvSpPr txBox="1">
            <a:spLocks noChangeArrowheads="1"/>
          </p:cNvSpPr>
          <p:nvPr/>
        </p:nvSpPr>
        <p:spPr bwMode="auto">
          <a:xfrm>
            <a:off x="5600700" y="36004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Helvetica" charset="0"/>
              </a:rPr>
              <a:t>N36</a:t>
            </a:r>
          </a:p>
        </p:txBody>
      </p:sp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4762500" y="42100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N40</a:t>
            </a:r>
          </a:p>
        </p:txBody>
      </p:sp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4743450" y="30289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N25</a:t>
            </a:r>
          </a:p>
        </p:txBody>
      </p:sp>
      <p:sp>
        <p:nvSpPr>
          <p:cNvPr id="225287" name="Line 7"/>
          <p:cNvSpPr>
            <a:spLocks noChangeShapeType="1"/>
          </p:cNvSpPr>
          <p:nvPr/>
        </p:nvSpPr>
        <p:spPr bwMode="auto">
          <a:xfrm>
            <a:off x="4972050" y="3371850"/>
            <a:ext cx="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5289" name="Line 9"/>
          <p:cNvSpPr>
            <a:spLocks noChangeShapeType="1"/>
          </p:cNvSpPr>
          <p:nvPr/>
        </p:nvSpPr>
        <p:spPr bwMode="auto">
          <a:xfrm flipH="1">
            <a:off x="5143499" y="3937948"/>
            <a:ext cx="40005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3" name="Rectangular Callout 2"/>
          <p:cNvSpPr/>
          <p:nvPr/>
        </p:nvSpPr>
        <p:spPr>
          <a:xfrm>
            <a:off x="5473898" y="4210050"/>
            <a:ext cx="1123356" cy="386954"/>
          </a:xfrm>
          <a:prstGeom prst="wedgeRectCallout">
            <a:avLst>
              <a:gd name="adj1" fmla="val -48205"/>
              <a:gd name="adj2" fmla="val -95346"/>
            </a:avLst>
          </a:prstGeom>
          <a:solidFill>
            <a:srgbClr val="FFFF99"/>
          </a:solidFill>
          <a:ln w="28575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notify N36</a:t>
            </a:r>
          </a:p>
        </p:txBody>
      </p:sp>
      <p:sp>
        <p:nvSpPr>
          <p:cNvPr id="15" name="Rectangular Callout 14"/>
          <p:cNvSpPr/>
          <p:nvPr/>
        </p:nvSpPr>
        <p:spPr>
          <a:xfrm>
            <a:off x="3500438" y="3395067"/>
            <a:ext cx="1103709" cy="386954"/>
          </a:xfrm>
          <a:prstGeom prst="wedgeRectCallout">
            <a:avLst>
              <a:gd name="adj1" fmla="val 77756"/>
              <a:gd name="adj2" fmla="val -6730"/>
            </a:avLst>
          </a:prstGeom>
          <a:solidFill>
            <a:srgbClr val="FFFF99"/>
          </a:solidFill>
          <a:ln w="28575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notify N25</a:t>
            </a:r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5079206" y="3384352"/>
            <a:ext cx="0" cy="771481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V="1">
            <a:off x="5122070" y="3807619"/>
            <a:ext cx="371475" cy="210740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7830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>
            <a:spLocks noGrp="1"/>
          </p:cNvSpPr>
          <p:nvPr>
            <p:ph type="title"/>
          </p:nvPr>
        </p:nvSpPr>
        <p:spPr>
          <a:xfrm>
            <a:off x="430970" y="575938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Peer-to-peer (P2P)</a:t>
            </a:r>
          </a:p>
        </p:txBody>
      </p:sp>
      <p:grpSp>
        <p:nvGrpSpPr>
          <p:cNvPr id="95" name="Shape 95"/>
          <p:cNvGrpSpPr/>
          <p:nvPr/>
        </p:nvGrpSpPr>
        <p:grpSpPr>
          <a:xfrm>
            <a:off x="3192410" y="1616514"/>
            <a:ext cx="3196500" cy="673025"/>
            <a:chOff x="2794349" y="1365550"/>
            <a:chExt cx="3196500" cy="673025"/>
          </a:xfrm>
        </p:grpSpPr>
        <p:pic>
          <p:nvPicPr>
            <p:cNvPr id="96" name="Shape 96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279434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7" name="Shape 97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485969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Shape 98"/>
          <p:cNvGrpSpPr/>
          <p:nvPr/>
        </p:nvGrpSpPr>
        <p:grpSpPr>
          <a:xfrm>
            <a:off x="1863560" y="2888764"/>
            <a:ext cx="5701800" cy="673025"/>
            <a:chOff x="1524999" y="2637800"/>
            <a:chExt cx="5701800" cy="673025"/>
          </a:xfrm>
        </p:grpSpPr>
        <p:pic>
          <p:nvPicPr>
            <p:cNvPr id="99" name="Shape 99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152499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0" name="Shape 100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609564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1" name="Shape 101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225085" y="4161014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Shape 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6912" y="2543737"/>
            <a:ext cx="935100" cy="935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Shape 103"/>
          <p:cNvCxnSpPr/>
          <p:nvPr/>
        </p:nvCxnSpPr>
        <p:spPr>
          <a:xfrm rot="10800000" flipH="1">
            <a:off x="3228511" y="3073638"/>
            <a:ext cx="882900" cy="16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04" name="Shape 104"/>
          <p:cNvCxnSpPr/>
          <p:nvPr/>
        </p:nvCxnSpPr>
        <p:spPr>
          <a:xfrm>
            <a:off x="3950886" y="2397988"/>
            <a:ext cx="314400" cy="22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05" name="Shape 105"/>
          <p:cNvCxnSpPr/>
          <p:nvPr/>
        </p:nvCxnSpPr>
        <p:spPr>
          <a:xfrm flipH="1">
            <a:off x="5106661" y="2391313"/>
            <a:ext cx="309000" cy="23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06" name="Shape 106"/>
          <p:cNvCxnSpPr/>
          <p:nvPr/>
        </p:nvCxnSpPr>
        <p:spPr>
          <a:xfrm rot="10800000">
            <a:off x="5317511" y="3073638"/>
            <a:ext cx="882900" cy="16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sp>
        <p:nvSpPr>
          <p:cNvPr id="107" name="Shape 107"/>
          <p:cNvSpPr/>
          <p:nvPr/>
        </p:nvSpPr>
        <p:spPr>
          <a:xfrm>
            <a:off x="4545882" y="3521663"/>
            <a:ext cx="93900" cy="468200"/>
          </a:xfrm>
          <a:custGeom>
            <a:avLst/>
            <a:gdLst/>
            <a:ahLst/>
            <a:cxnLst/>
            <a:rect l="0" t="0" r="0" b="0"/>
            <a:pathLst>
              <a:path w="3756" h="18728" extrusionOk="0">
                <a:moveTo>
                  <a:pt x="3489" y="18728"/>
                </a:moveTo>
                <a:cubicBezTo>
                  <a:pt x="2909" y="17301"/>
                  <a:pt x="-33" y="13288"/>
                  <a:pt x="11" y="10167"/>
                </a:cubicBezTo>
                <a:cubicBezTo>
                  <a:pt x="55" y="7045"/>
                  <a:pt x="3131" y="1694"/>
                  <a:pt x="3756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08" name="Shape 108"/>
          <p:cNvSpPr/>
          <p:nvPr/>
        </p:nvSpPr>
        <p:spPr>
          <a:xfrm rot="10800000">
            <a:off x="4743707" y="3521663"/>
            <a:ext cx="93900" cy="468200"/>
          </a:xfrm>
          <a:custGeom>
            <a:avLst/>
            <a:gdLst/>
            <a:ahLst/>
            <a:cxnLst/>
            <a:rect l="0" t="0" r="0" b="0"/>
            <a:pathLst>
              <a:path w="3756" h="18728" extrusionOk="0">
                <a:moveTo>
                  <a:pt x="3489" y="18728"/>
                </a:moveTo>
                <a:cubicBezTo>
                  <a:pt x="2909" y="17301"/>
                  <a:pt x="-33" y="13288"/>
                  <a:pt x="11" y="10167"/>
                </a:cubicBezTo>
                <a:cubicBezTo>
                  <a:pt x="55" y="7045"/>
                  <a:pt x="3131" y="1694"/>
                  <a:pt x="3756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530361" y="1288838"/>
            <a:ext cx="25644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2400" dirty="0">
                <a:latin typeface="Montserrat"/>
                <a:ea typeface="Montserrat"/>
                <a:cs typeface="Montserrat"/>
                <a:sym typeface="Montserrat"/>
              </a:rPr>
              <a:t>Napster (1999)</a:t>
            </a:r>
          </a:p>
        </p:txBody>
      </p:sp>
      <p:pic>
        <p:nvPicPr>
          <p:cNvPr id="110" name="Shape 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09462" y="3601257"/>
            <a:ext cx="308999" cy="3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Shape 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86187" y="1749057"/>
            <a:ext cx="308999" cy="3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Shape 1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5287" y="3642064"/>
            <a:ext cx="227399" cy="227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B4081C0A-5E4C-1E4E-970A-D5A3AAE7894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4790" y="4319635"/>
            <a:ext cx="2797540" cy="2085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2873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2A80AD-A341-554F-8C2E-534717E80EEB}" type="slidenum">
              <a:rPr lang="en-US"/>
              <a:pPr/>
              <a:t>50</a:t>
            </a:fld>
            <a:endParaRPr lang="en-US"/>
          </a:p>
        </p:txBody>
      </p:sp>
      <p:sp>
        <p:nvSpPr>
          <p:cNvPr id="22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b="0" dirty="0" err="1"/>
              <a:t>Mesajele</a:t>
            </a:r>
            <a:r>
              <a:rPr lang="en-US" sz="3000" b="0" dirty="0"/>
              <a:t> </a:t>
            </a:r>
            <a:r>
              <a:rPr lang="en-US" sz="3000" i="1" dirty="0"/>
              <a:t>stabilize </a:t>
            </a:r>
            <a:r>
              <a:rPr lang="en-US" sz="3000" b="0" dirty="0" err="1"/>
              <a:t>fixeaza</a:t>
            </a:r>
            <a:r>
              <a:rPr lang="en-US" sz="3000" b="0" dirty="0"/>
              <a:t> </a:t>
            </a:r>
            <a:r>
              <a:rPr lang="en-US" sz="3000" b="0" dirty="0" err="1"/>
              <a:t>succesorii</a:t>
            </a:r>
            <a:endParaRPr lang="en-US" sz="3000" b="0" dirty="0"/>
          </a:p>
        </p:txBody>
      </p:sp>
      <p:sp>
        <p:nvSpPr>
          <p:cNvPr id="225283" name="Oval 3"/>
          <p:cNvSpPr>
            <a:spLocks noChangeArrowheads="1"/>
          </p:cNvSpPr>
          <p:nvPr/>
        </p:nvSpPr>
        <p:spPr bwMode="auto">
          <a:xfrm>
            <a:off x="2228851" y="2515791"/>
            <a:ext cx="2570560" cy="2570559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5284" name="Text Box 4"/>
          <p:cNvSpPr txBox="1">
            <a:spLocks noChangeArrowheads="1"/>
          </p:cNvSpPr>
          <p:nvPr/>
        </p:nvSpPr>
        <p:spPr bwMode="auto">
          <a:xfrm>
            <a:off x="5600700" y="36004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 dirty="0">
                <a:solidFill>
                  <a:srgbClr val="FF0000"/>
                </a:solidFill>
                <a:latin typeface="Helvetica" charset="0"/>
              </a:rPr>
              <a:t>N36</a:t>
            </a:r>
          </a:p>
        </p:txBody>
      </p:sp>
      <p:sp>
        <p:nvSpPr>
          <p:cNvPr id="225285" name="Text Box 5"/>
          <p:cNvSpPr txBox="1">
            <a:spLocks noChangeArrowheads="1"/>
          </p:cNvSpPr>
          <p:nvPr/>
        </p:nvSpPr>
        <p:spPr bwMode="auto">
          <a:xfrm>
            <a:off x="4762500" y="42100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N40</a:t>
            </a:r>
          </a:p>
        </p:txBody>
      </p:sp>
      <p:sp>
        <p:nvSpPr>
          <p:cNvPr id="225286" name="Text Box 6"/>
          <p:cNvSpPr txBox="1">
            <a:spLocks noChangeArrowheads="1"/>
          </p:cNvSpPr>
          <p:nvPr/>
        </p:nvSpPr>
        <p:spPr bwMode="auto">
          <a:xfrm>
            <a:off x="4743450" y="302895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N25</a:t>
            </a:r>
          </a:p>
        </p:txBody>
      </p:sp>
      <p:sp>
        <p:nvSpPr>
          <p:cNvPr id="225287" name="Line 7"/>
          <p:cNvSpPr>
            <a:spLocks noChangeShapeType="1"/>
          </p:cNvSpPr>
          <p:nvPr/>
        </p:nvSpPr>
        <p:spPr bwMode="auto">
          <a:xfrm>
            <a:off x="4972050" y="3371850"/>
            <a:ext cx="0" cy="8001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25289" name="Line 9"/>
          <p:cNvSpPr>
            <a:spLocks noChangeShapeType="1"/>
          </p:cNvSpPr>
          <p:nvPr/>
        </p:nvSpPr>
        <p:spPr bwMode="auto">
          <a:xfrm flipH="1">
            <a:off x="5143499" y="3937948"/>
            <a:ext cx="400050" cy="2286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5122070" y="3807619"/>
            <a:ext cx="371475" cy="210740"/>
          </a:xfrm>
          <a:prstGeom prst="straightConnector1">
            <a:avLst/>
          </a:prstGeom>
          <a:ln w="28575">
            <a:solidFill>
              <a:srgbClr val="7030A0"/>
            </a:solidFill>
            <a:prstDash val="solid"/>
            <a:tailEnd type="arrow"/>
          </a:ln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Rectangular Callout 13"/>
          <p:cNvSpPr/>
          <p:nvPr/>
        </p:nvSpPr>
        <p:spPr>
          <a:xfrm>
            <a:off x="3532586" y="3518296"/>
            <a:ext cx="1010840" cy="386954"/>
          </a:xfrm>
          <a:prstGeom prst="wedgeRectCallout">
            <a:avLst>
              <a:gd name="adj1" fmla="val 88357"/>
              <a:gd name="adj2" fmla="val -39961"/>
            </a:avLst>
          </a:prstGeom>
          <a:solidFill>
            <a:srgbClr val="FFFF99"/>
          </a:solidFill>
          <a:ln w="28575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>
                <a:solidFill>
                  <a:schemeClr val="tx1"/>
                </a:solidFill>
              </a:rPr>
              <a:t>stabilize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Rectangular Callout 15"/>
          <p:cNvSpPr/>
          <p:nvPr/>
        </p:nvSpPr>
        <p:spPr>
          <a:xfrm>
            <a:off x="5210175" y="4836317"/>
            <a:ext cx="1771650" cy="554834"/>
          </a:xfrm>
          <a:prstGeom prst="wedgeRectCallout">
            <a:avLst>
              <a:gd name="adj1" fmla="val -61125"/>
              <a:gd name="adj2" fmla="val -100147"/>
            </a:avLst>
          </a:prstGeom>
          <a:solidFill>
            <a:srgbClr val="FFFF99"/>
          </a:solidFill>
          <a:ln w="28575">
            <a:solidFill>
              <a:schemeClr val="tx1"/>
            </a:solidFill>
            <a:prstDash val="solid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“</a:t>
            </a:r>
            <a:r>
              <a:rPr lang="en-US" sz="1600">
                <a:solidFill>
                  <a:schemeClr val="tx1"/>
                </a:solidFill>
              </a:rPr>
              <a:t>My predecessor </a:t>
            </a:r>
            <a:r>
              <a:rPr lang="en-US" sz="1600" dirty="0">
                <a:solidFill>
                  <a:schemeClr val="tx1"/>
                </a:solidFill>
              </a:rPr>
              <a:t>is N36.”</a:t>
            </a:r>
          </a:p>
        </p:txBody>
      </p:sp>
      <p:sp>
        <p:nvSpPr>
          <p:cNvPr id="17" name="Line 7"/>
          <p:cNvSpPr>
            <a:spLocks noChangeShapeType="1"/>
          </p:cNvSpPr>
          <p:nvPr/>
        </p:nvSpPr>
        <p:spPr bwMode="auto">
          <a:xfrm>
            <a:off x="5307807" y="3203106"/>
            <a:ext cx="464343" cy="277964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 type="none" w="med" len="med"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480449" y="2994840"/>
            <a:ext cx="453970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 dirty="0">
                <a:solidFill>
                  <a:schemeClr val="accent3">
                    <a:lumMod val="50000"/>
                  </a:schemeClr>
                </a:solidFill>
                <a:latin typeface="Arial" charset="0"/>
                <a:ea typeface="Arial" charset="0"/>
                <a:cs typeface="Arial" charset="0"/>
              </a:rPr>
              <a:t>✔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906565" y="3342086"/>
            <a:ext cx="404278" cy="4154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10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✘</a:t>
            </a:r>
            <a:endParaRPr lang="en-US" sz="2100" dirty="0">
              <a:solidFill>
                <a:srgbClr val="FF0000"/>
              </a:solidFill>
              <a:latin typeface="Arial" charset="0"/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917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287" grpId="0" animBg="1"/>
      <p:bldP spid="14" grpId="0" animBg="1"/>
      <p:bldP spid="14" grpId="1" animBg="1"/>
      <p:bldP spid="16" grpId="0" animBg="1"/>
      <p:bldP spid="17" grpId="0" animBg="1"/>
      <p:bldP spid="2" grpId="0"/>
      <p:bldP spid="1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F68F5-9640-F045-A590-4EE493E1D609}" type="slidenum">
              <a:rPr lang="en-US"/>
              <a:pPr/>
              <a:t>51</a:t>
            </a:fld>
            <a:endParaRPr lang="en-US"/>
          </a:p>
        </p:txBody>
      </p:sp>
      <p:sp>
        <p:nvSpPr>
          <p:cNvPr id="227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228725" y="931665"/>
            <a:ext cx="6600825" cy="857250"/>
          </a:xfrm>
        </p:spPr>
        <p:txBody>
          <a:bodyPr/>
          <a:lstStyle/>
          <a:p>
            <a:r>
              <a:rPr lang="en-US" dirty="0"/>
              <a:t>Failures may cause incorrect lookup</a:t>
            </a:r>
          </a:p>
        </p:txBody>
      </p:sp>
      <p:sp>
        <p:nvSpPr>
          <p:cNvPr id="227331" name="Oval 3"/>
          <p:cNvSpPr>
            <a:spLocks noChangeArrowheads="1"/>
          </p:cNvSpPr>
          <p:nvPr/>
        </p:nvSpPr>
        <p:spPr bwMode="auto">
          <a:xfrm>
            <a:off x="3315891" y="2515791"/>
            <a:ext cx="2570559" cy="2570559"/>
          </a:xfrm>
          <a:prstGeom prst="ellips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27332" name="Text Box 4"/>
          <p:cNvSpPr txBox="1">
            <a:spLocks noChangeArrowheads="1"/>
          </p:cNvSpPr>
          <p:nvPr/>
        </p:nvSpPr>
        <p:spPr bwMode="auto">
          <a:xfrm>
            <a:off x="3714751" y="2230041"/>
            <a:ext cx="646331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N120</a:t>
            </a:r>
          </a:p>
        </p:txBody>
      </p:sp>
      <p:sp>
        <p:nvSpPr>
          <p:cNvPr id="227333" name="Text Box 5"/>
          <p:cNvSpPr txBox="1">
            <a:spLocks noChangeArrowheads="1"/>
          </p:cNvSpPr>
          <p:nvPr/>
        </p:nvSpPr>
        <p:spPr bwMode="auto">
          <a:xfrm>
            <a:off x="3086100" y="2515791"/>
            <a:ext cx="632161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N113</a:t>
            </a:r>
          </a:p>
        </p:txBody>
      </p:sp>
      <p:sp>
        <p:nvSpPr>
          <p:cNvPr id="227334" name="Text Box 6"/>
          <p:cNvSpPr txBox="1">
            <a:spLocks noChangeArrowheads="1"/>
          </p:cNvSpPr>
          <p:nvPr/>
        </p:nvSpPr>
        <p:spPr bwMode="auto">
          <a:xfrm>
            <a:off x="2743201" y="3065860"/>
            <a:ext cx="646331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N102</a:t>
            </a:r>
          </a:p>
        </p:txBody>
      </p:sp>
      <p:sp>
        <p:nvSpPr>
          <p:cNvPr id="227335" name="Text Box 7"/>
          <p:cNvSpPr txBox="1">
            <a:spLocks noChangeArrowheads="1"/>
          </p:cNvSpPr>
          <p:nvPr/>
        </p:nvSpPr>
        <p:spPr bwMode="auto">
          <a:xfrm>
            <a:off x="2933700" y="4439841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N80</a:t>
            </a:r>
          </a:p>
        </p:txBody>
      </p:sp>
      <p:sp>
        <p:nvSpPr>
          <p:cNvPr id="227336" name="Text Box 8"/>
          <p:cNvSpPr txBox="1">
            <a:spLocks noChangeArrowheads="1"/>
          </p:cNvSpPr>
          <p:nvPr/>
        </p:nvSpPr>
        <p:spPr bwMode="auto">
          <a:xfrm>
            <a:off x="2743200" y="3944541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N85</a:t>
            </a:r>
          </a:p>
        </p:txBody>
      </p:sp>
      <p:sp>
        <p:nvSpPr>
          <p:cNvPr id="227337" name="Line 9"/>
          <p:cNvSpPr>
            <a:spLocks noChangeShapeType="1"/>
          </p:cNvSpPr>
          <p:nvPr/>
        </p:nvSpPr>
        <p:spPr bwMode="auto">
          <a:xfrm>
            <a:off x="2686050" y="4115991"/>
            <a:ext cx="628650" cy="0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7338" name="Line 10"/>
          <p:cNvSpPr>
            <a:spLocks noChangeShapeType="1"/>
          </p:cNvSpPr>
          <p:nvPr/>
        </p:nvSpPr>
        <p:spPr bwMode="auto">
          <a:xfrm>
            <a:off x="2686050" y="3200400"/>
            <a:ext cx="742950" cy="1191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7339" name="Freeform 11"/>
          <p:cNvSpPr>
            <a:spLocks/>
          </p:cNvSpPr>
          <p:nvPr/>
        </p:nvSpPr>
        <p:spPr bwMode="auto">
          <a:xfrm>
            <a:off x="3429000" y="4115991"/>
            <a:ext cx="114300" cy="369332"/>
          </a:xfrm>
          <a:custGeom>
            <a:avLst/>
            <a:gdLst>
              <a:gd name="T0" fmla="*/ 48 w 104"/>
              <a:gd name="T1" fmla="*/ 240 h 240"/>
              <a:gd name="T2" fmla="*/ 96 w 104"/>
              <a:gd name="T3" fmla="*/ 48 h 240"/>
              <a:gd name="T4" fmla="*/ 0 w 104"/>
              <a:gd name="T5" fmla="*/ 0 h 2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04" h="240">
                <a:moveTo>
                  <a:pt x="48" y="240"/>
                </a:moveTo>
                <a:cubicBezTo>
                  <a:pt x="76" y="164"/>
                  <a:pt x="104" y="88"/>
                  <a:pt x="96" y="48"/>
                </a:cubicBezTo>
                <a:cubicBezTo>
                  <a:pt x="88" y="8"/>
                  <a:pt x="44" y="4"/>
                  <a:pt x="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en-US"/>
          </a:p>
        </p:txBody>
      </p:sp>
      <p:sp>
        <p:nvSpPr>
          <p:cNvPr id="227340" name="Freeform 12"/>
          <p:cNvSpPr>
            <a:spLocks/>
          </p:cNvSpPr>
          <p:nvPr/>
        </p:nvSpPr>
        <p:spPr bwMode="auto">
          <a:xfrm>
            <a:off x="3429001" y="3373041"/>
            <a:ext cx="184731" cy="369332"/>
          </a:xfrm>
          <a:custGeom>
            <a:avLst/>
            <a:gdLst>
              <a:gd name="T0" fmla="*/ 48 w 344"/>
              <a:gd name="T1" fmla="*/ 912 h 912"/>
              <a:gd name="T2" fmla="*/ 336 w 344"/>
              <a:gd name="T3" fmla="*/ 336 h 912"/>
              <a:gd name="T4" fmla="*/ 0 w 344"/>
              <a:gd name="T5" fmla="*/ 0 h 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44" h="912">
                <a:moveTo>
                  <a:pt x="48" y="912"/>
                </a:moveTo>
                <a:cubicBezTo>
                  <a:pt x="196" y="700"/>
                  <a:pt x="344" y="488"/>
                  <a:pt x="336" y="336"/>
                </a:cubicBezTo>
                <a:cubicBezTo>
                  <a:pt x="328" y="184"/>
                  <a:pt x="164" y="92"/>
                  <a:pt x="0" y="0"/>
                </a:cubicBezTo>
              </a:path>
            </a:pathLst>
          </a:custGeom>
          <a:noFill/>
          <a:ln w="9525" cap="flat" cmpd="sng">
            <a:solidFill>
              <a:schemeClr val="tx1"/>
            </a:solidFill>
            <a:prstDash val="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7341" name="Freeform 13"/>
          <p:cNvSpPr>
            <a:spLocks/>
          </p:cNvSpPr>
          <p:nvPr/>
        </p:nvSpPr>
        <p:spPr bwMode="auto">
          <a:xfrm>
            <a:off x="4107176" y="2614711"/>
            <a:ext cx="184731" cy="369332"/>
          </a:xfrm>
          <a:custGeom>
            <a:avLst/>
            <a:gdLst>
              <a:gd name="T0" fmla="*/ 0 w 680"/>
              <a:gd name="T1" fmla="*/ 1536 h 1536"/>
              <a:gd name="T2" fmla="*/ 576 w 680"/>
              <a:gd name="T3" fmla="*/ 768 h 1536"/>
              <a:gd name="T4" fmla="*/ 624 w 680"/>
              <a:gd name="T5" fmla="*/ 0 h 153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80" h="1536">
                <a:moveTo>
                  <a:pt x="0" y="1536"/>
                </a:moveTo>
                <a:cubicBezTo>
                  <a:pt x="236" y="1280"/>
                  <a:pt x="472" y="1024"/>
                  <a:pt x="576" y="768"/>
                </a:cubicBezTo>
                <a:cubicBezTo>
                  <a:pt x="680" y="512"/>
                  <a:pt x="652" y="256"/>
                  <a:pt x="624" y="0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  <p:sp>
        <p:nvSpPr>
          <p:cNvPr id="227342" name="Text Box 14"/>
          <p:cNvSpPr txBox="1">
            <a:spLocks noChangeArrowheads="1"/>
          </p:cNvSpPr>
          <p:nvPr/>
        </p:nvSpPr>
        <p:spPr bwMode="auto">
          <a:xfrm>
            <a:off x="2527400" y="4943462"/>
            <a:ext cx="4147542" cy="738664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tx1"/>
            </a:solidFill>
            <a:prstDash val="sysDash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en-US" sz="2100" dirty="0">
                <a:latin typeface="Arial" charset="0"/>
                <a:ea typeface="Arial" charset="0"/>
                <a:cs typeface="Arial" charset="0"/>
              </a:rPr>
              <a:t>N80 does not know correct successor, so </a:t>
            </a:r>
            <a:r>
              <a:rPr lang="en-US" sz="2100" dirty="0">
                <a:solidFill>
                  <a:srgbClr val="FF0000"/>
                </a:solidFill>
                <a:latin typeface="Arial" charset="0"/>
                <a:ea typeface="Arial" charset="0"/>
                <a:cs typeface="Arial" charset="0"/>
              </a:rPr>
              <a:t>incorrect lookup</a:t>
            </a:r>
          </a:p>
        </p:txBody>
      </p:sp>
      <p:sp>
        <p:nvSpPr>
          <p:cNvPr id="227343" name="Text Box 15"/>
          <p:cNvSpPr txBox="1">
            <a:spLocks noChangeArrowheads="1"/>
          </p:cNvSpPr>
          <p:nvPr/>
        </p:nvSpPr>
        <p:spPr bwMode="auto">
          <a:xfrm>
            <a:off x="5314950" y="2400300"/>
            <a:ext cx="538930" cy="3231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500">
                <a:solidFill>
                  <a:schemeClr val="accent2"/>
                </a:solidFill>
                <a:latin typeface="Helvetica" charset="0"/>
              </a:rPr>
              <a:t>N10</a:t>
            </a:r>
          </a:p>
        </p:txBody>
      </p:sp>
      <p:sp>
        <p:nvSpPr>
          <p:cNvPr id="227344" name="Text Box 16"/>
          <p:cNvSpPr txBox="1">
            <a:spLocks noChangeArrowheads="1"/>
          </p:cNvSpPr>
          <p:nvPr/>
        </p:nvSpPr>
        <p:spPr bwMode="auto">
          <a:xfrm>
            <a:off x="4329202" y="4070688"/>
            <a:ext cx="1289135" cy="3231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1500">
                <a:latin typeface="Arial" charset="0"/>
                <a:ea typeface="Arial" charset="0"/>
                <a:cs typeface="Arial" charset="0"/>
              </a:rPr>
              <a:t>Lookup(K90)</a:t>
            </a:r>
          </a:p>
        </p:txBody>
      </p:sp>
      <p:sp>
        <p:nvSpPr>
          <p:cNvPr id="227345" name="Freeform 17"/>
          <p:cNvSpPr>
            <a:spLocks/>
          </p:cNvSpPr>
          <p:nvPr/>
        </p:nvSpPr>
        <p:spPr bwMode="auto">
          <a:xfrm>
            <a:off x="3600451" y="2800350"/>
            <a:ext cx="184731" cy="369332"/>
          </a:xfrm>
          <a:custGeom>
            <a:avLst/>
            <a:gdLst>
              <a:gd name="T0" fmla="*/ 1392 w 1392"/>
              <a:gd name="T1" fmla="*/ 0 h 1392"/>
              <a:gd name="T2" fmla="*/ 864 w 1392"/>
              <a:gd name="T3" fmla="*/ 912 h 1392"/>
              <a:gd name="T4" fmla="*/ 0 w 1392"/>
              <a:gd name="T5" fmla="*/ 1392 h 13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92" h="1392">
                <a:moveTo>
                  <a:pt x="1392" y="0"/>
                </a:moveTo>
                <a:cubicBezTo>
                  <a:pt x="1244" y="340"/>
                  <a:pt x="1096" y="680"/>
                  <a:pt x="864" y="912"/>
                </a:cubicBezTo>
                <a:cubicBezTo>
                  <a:pt x="632" y="1144"/>
                  <a:pt x="316" y="1268"/>
                  <a:pt x="0" y="1392"/>
                </a:cubicBezTo>
              </a:path>
            </a:pathLst>
          </a:custGeom>
          <a:noFill/>
          <a:ln w="28575" cap="flat" cmpd="sng">
            <a:solidFill>
              <a:schemeClr val="tx1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469886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Shape 946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947" name="Shape 947"/>
          <p:cNvSpPr txBox="1">
            <a:spLocks noGrp="1"/>
          </p:cNvSpPr>
          <p:nvPr>
            <p:ph type="title"/>
          </p:nvPr>
        </p:nvSpPr>
        <p:spPr>
          <a:xfrm>
            <a:off x="311700" y="44422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Exemplu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: Chord - Joins + Stabilization</a:t>
            </a:r>
          </a:p>
        </p:txBody>
      </p:sp>
      <p:sp>
        <p:nvSpPr>
          <p:cNvPr id="948" name="Shape 948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949" name="Shape 949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950" name="Shape 950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951" name="Shape 951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953" name="Shape 953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4" name="Shape 954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5" name="Shape 955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6" name="Shape 956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7" name="Shape 957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58" name="Shape 958"/>
          <p:cNvSpPr/>
          <p:nvPr/>
        </p:nvSpPr>
        <p:spPr>
          <a:xfrm>
            <a:off x="4710100" y="1252849"/>
            <a:ext cx="4199000" cy="2721925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join():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self.predecessor = null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 = find_successor(self)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stabilize():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p = self.successor.predecessor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p between (self, self.successor):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self.successor = p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self.successor.notify(self)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notify(n):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self.predecessor == null ||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n between (self.predecessor, self):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self.predecessor = n</a:t>
            </a:r>
          </a:p>
        </p:txBody>
      </p:sp>
    </p:spTree>
    <p:extLst>
      <p:ext uri="{BB962C8B-B14F-4D97-AF65-F5344CB8AC3E}">
        <p14:creationId xmlns:p14="http://schemas.microsoft.com/office/powerpoint/2010/main" val="145937741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Shape 963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964" name="Shape 964"/>
          <p:cNvSpPr txBox="1">
            <a:spLocks noGrp="1"/>
          </p:cNvSpPr>
          <p:nvPr>
            <p:ph type="title"/>
          </p:nvPr>
        </p:nvSpPr>
        <p:spPr>
          <a:xfrm>
            <a:off x="388500" y="45762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- Joins + Stabilization</a:t>
            </a:r>
          </a:p>
        </p:txBody>
      </p:sp>
      <p:sp>
        <p:nvSpPr>
          <p:cNvPr id="965" name="Shape 965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966" name="Shape 966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967" name="Shape 967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968" name="Shape 968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970" name="Shape 970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1" name="Shape 971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2" name="Shape 972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3" name="Shape 973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4" name="Shape 974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76" name="Shape 976"/>
          <p:cNvSpPr txBox="1"/>
          <p:nvPr/>
        </p:nvSpPr>
        <p:spPr>
          <a:xfrm>
            <a:off x="628725" y="5231575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5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11</a:t>
            </a:r>
          </a:p>
        </p:txBody>
      </p:sp>
      <p:sp>
        <p:nvSpPr>
          <p:cNvPr id="977" name="Shape 977"/>
          <p:cNvSpPr txBox="1"/>
          <p:nvPr/>
        </p:nvSpPr>
        <p:spPr>
          <a:xfrm>
            <a:off x="4205675" y="3910425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4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8</a:t>
            </a:r>
          </a:p>
        </p:txBody>
      </p:sp>
      <p:sp>
        <p:nvSpPr>
          <p:cNvPr id="16" name="Shape 958">
            <a:extLst>
              <a:ext uri="{FF2B5EF4-FFF2-40B4-BE49-F238E27FC236}">
                <a16:creationId xmlns:a16="http://schemas.microsoft.com/office/drawing/2014/main" id="{1FEEFB3C-BA33-7848-B56F-C3CA87D3F0ED}"/>
              </a:ext>
            </a:extLst>
          </p:cNvPr>
          <p:cNvSpPr/>
          <p:nvPr/>
        </p:nvSpPr>
        <p:spPr>
          <a:xfrm>
            <a:off x="4710100" y="1252849"/>
            <a:ext cx="4199000" cy="2721925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join():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self.predecessor = null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 = find_successor(self)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stabilize():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p = self.successor.predecessor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p between (self, self.successor):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self.successor = p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self.successor.notify(self)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notify(n):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self.predecessor == null ||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n between (self.predecessor, self):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self.predecessor = n</a:t>
            </a:r>
          </a:p>
        </p:txBody>
      </p:sp>
    </p:spTree>
    <p:extLst>
      <p:ext uri="{BB962C8B-B14F-4D97-AF65-F5344CB8AC3E}">
        <p14:creationId xmlns:p14="http://schemas.microsoft.com/office/powerpoint/2010/main" val="9862892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Shape 982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983" name="Shape 983"/>
          <p:cNvSpPr txBox="1">
            <a:spLocks noGrp="1"/>
          </p:cNvSpPr>
          <p:nvPr>
            <p:ph type="title"/>
          </p:nvPr>
        </p:nvSpPr>
        <p:spPr>
          <a:xfrm>
            <a:off x="311700" y="487001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- Joins + Stabilization</a:t>
            </a:r>
          </a:p>
        </p:txBody>
      </p:sp>
      <p:sp>
        <p:nvSpPr>
          <p:cNvPr id="984" name="Shape 984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985" name="Shape 985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986" name="Shape 986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987" name="Shape 987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989" name="Shape 989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0" name="Shape 990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1" name="Shape 991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2" name="Shape 992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3" name="Shape 993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5" name="Shape 995"/>
          <p:cNvSpPr txBox="1"/>
          <p:nvPr/>
        </p:nvSpPr>
        <p:spPr>
          <a:xfrm>
            <a:off x="628725" y="5231575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5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11</a:t>
            </a:r>
          </a:p>
        </p:txBody>
      </p:sp>
      <p:sp>
        <p:nvSpPr>
          <p:cNvPr id="996" name="Shape 996"/>
          <p:cNvSpPr txBox="1"/>
          <p:nvPr/>
        </p:nvSpPr>
        <p:spPr>
          <a:xfrm>
            <a:off x="4205675" y="3910425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4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8</a:t>
            </a:r>
          </a:p>
        </p:txBody>
      </p:sp>
      <p:sp>
        <p:nvSpPr>
          <p:cNvPr id="997" name="Shape 997"/>
          <p:cNvSpPr/>
          <p:nvPr/>
        </p:nvSpPr>
        <p:spPr>
          <a:xfrm>
            <a:off x="3779950" y="499067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98" name="Shape 998"/>
          <p:cNvSpPr txBox="1"/>
          <p:nvPr/>
        </p:nvSpPr>
        <p:spPr>
          <a:xfrm>
            <a:off x="3934150" y="5274700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null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8</a:t>
            </a:r>
          </a:p>
        </p:txBody>
      </p:sp>
      <p:sp>
        <p:nvSpPr>
          <p:cNvPr id="999" name="Shape 999"/>
          <p:cNvSpPr txBox="1"/>
          <p:nvPr/>
        </p:nvSpPr>
        <p:spPr>
          <a:xfrm>
            <a:off x="4162750" y="4950025"/>
            <a:ext cx="1309800" cy="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join(), self = 6</a:t>
            </a:r>
          </a:p>
        </p:txBody>
      </p:sp>
      <p:sp>
        <p:nvSpPr>
          <p:cNvPr id="19" name="Shape 958">
            <a:extLst>
              <a:ext uri="{FF2B5EF4-FFF2-40B4-BE49-F238E27FC236}">
                <a16:creationId xmlns:a16="http://schemas.microsoft.com/office/drawing/2014/main" id="{E280FA46-6416-9441-8582-93E0674847DF}"/>
              </a:ext>
            </a:extLst>
          </p:cNvPr>
          <p:cNvSpPr/>
          <p:nvPr/>
        </p:nvSpPr>
        <p:spPr>
          <a:xfrm>
            <a:off x="4710100" y="1252849"/>
            <a:ext cx="4199000" cy="2721925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join():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self.predecessor = null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 = find_successor(self)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stabilize():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p = self.successor.predecessor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p between (self, self.successor):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self.successor = p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self.successor.notify(self)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notify(n):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self.predecessor == null ||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n between (self.predecessor, self):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self.predecessor = n</a:t>
            </a:r>
          </a:p>
        </p:txBody>
      </p:sp>
    </p:spTree>
    <p:extLst>
      <p:ext uri="{BB962C8B-B14F-4D97-AF65-F5344CB8AC3E}">
        <p14:creationId xmlns:p14="http://schemas.microsoft.com/office/powerpoint/2010/main" val="1456440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Shape 1004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005" name="Shape 1005"/>
          <p:cNvSpPr txBox="1">
            <a:spLocks noGrp="1"/>
          </p:cNvSpPr>
          <p:nvPr>
            <p:ph type="title"/>
          </p:nvPr>
        </p:nvSpPr>
        <p:spPr>
          <a:xfrm>
            <a:off x="311700" y="49465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- Joins + Stabilization</a:t>
            </a:r>
          </a:p>
        </p:txBody>
      </p:sp>
      <p:sp>
        <p:nvSpPr>
          <p:cNvPr id="1006" name="Shape 1006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1007" name="Shape 1007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1008" name="Shape 1008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1009" name="Shape 1009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1011" name="Shape 1011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2" name="Shape 1012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3" name="Shape 1013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4" name="Shape 1014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5" name="Shape 1015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17" name="Shape 1017"/>
          <p:cNvSpPr txBox="1"/>
          <p:nvPr/>
        </p:nvSpPr>
        <p:spPr>
          <a:xfrm>
            <a:off x="628725" y="5231575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</a:t>
            </a:r>
            <a:r>
              <a:rPr lang="en" sz="1000" strike="sng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6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11</a:t>
            </a:r>
          </a:p>
        </p:txBody>
      </p:sp>
      <p:sp>
        <p:nvSpPr>
          <p:cNvPr id="1018" name="Shape 1018"/>
          <p:cNvSpPr txBox="1"/>
          <p:nvPr/>
        </p:nvSpPr>
        <p:spPr>
          <a:xfrm>
            <a:off x="4205675" y="3910425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4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8</a:t>
            </a:r>
          </a:p>
        </p:txBody>
      </p:sp>
      <p:sp>
        <p:nvSpPr>
          <p:cNvPr id="1019" name="Shape 1019"/>
          <p:cNvSpPr/>
          <p:nvPr/>
        </p:nvSpPr>
        <p:spPr>
          <a:xfrm>
            <a:off x="3779950" y="499067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20" name="Shape 1020"/>
          <p:cNvSpPr txBox="1"/>
          <p:nvPr/>
        </p:nvSpPr>
        <p:spPr>
          <a:xfrm>
            <a:off x="3934150" y="5274700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null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8</a:t>
            </a:r>
          </a:p>
        </p:txBody>
      </p:sp>
      <p:sp>
        <p:nvSpPr>
          <p:cNvPr id="1021" name="Shape 1021"/>
          <p:cNvSpPr txBox="1"/>
          <p:nvPr/>
        </p:nvSpPr>
        <p:spPr>
          <a:xfrm>
            <a:off x="4162750" y="4950025"/>
            <a:ext cx="1114500" cy="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stabilize()</a:t>
            </a:r>
          </a:p>
        </p:txBody>
      </p:sp>
      <p:cxnSp>
        <p:nvCxnSpPr>
          <p:cNvPr id="1022" name="Shape 1022"/>
          <p:cNvCxnSpPr>
            <a:stCxn id="1013" idx="3"/>
            <a:endCxn id="1019" idx="1"/>
          </p:cNvCxnSpPr>
          <p:nvPr/>
        </p:nvCxnSpPr>
        <p:spPr>
          <a:xfrm rot="10800000" flipH="1">
            <a:off x="2678825" y="5111125"/>
            <a:ext cx="1101000" cy="15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20" name="Shape 958">
            <a:extLst>
              <a:ext uri="{FF2B5EF4-FFF2-40B4-BE49-F238E27FC236}">
                <a16:creationId xmlns:a16="http://schemas.microsoft.com/office/drawing/2014/main" id="{D9857702-8E94-F24D-8280-01C71372C89D}"/>
              </a:ext>
            </a:extLst>
          </p:cNvPr>
          <p:cNvSpPr/>
          <p:nvPr/>
        </p:nvSpPr>
        <p:spPr>
          <a:xfrm>
            <a:off x="4710100" y="1252849"/>
            <a:ext cx="4199000" cy="2721925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join():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self.predecessor = null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 = find_successor(self)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stabilize():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p = self.successor.predecessor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p between (self, self.successor):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self.successor = p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self.successor.notify(self)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notify(n):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self.predecessor == null ||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n between (self.predecessor, self):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self.predecessor = n</a:t>
            </a:r>
          </a:p>
        </p:txBody>
      </p:sp>
    </p:spTree>
    <p:extLst>
      <p:ext uri="{BB962C8B-B14F-4D97-AF65-F5344CB8AC3E}">
        <p14:creationId xmlns:p14="http://schemas.microsoft.com/office/powerpoint/2010/main" val="102616895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" name="Shape 1027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028" name="Shape 1028"/>
          <p:cNvSpPr txBox="1">
            <a:spLocks noGrp="1"/>
          </p:cNvSpPr>
          <p:nvPr>
            <p:ph type="title"/>
          </p:nvPr>
        </p:nvSpPr>
        <p:spPr>
          <a:xfrm>
            <a:off x="388500" y="525933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- Joins + Stabilization</a:t>
            </a:r>
          </a:p>
        </p:txBody>
      </p:sp>
      <p:sp>
        <p:nvSpPr>
          <p:cNvPr id="1029" name="Shape 1029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1030" name="Shape 1030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1031" name="Shape 1031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1032" name="Shape 1032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1034" name="Shape 1034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5" name="Shape 1035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6" name="Shape 1036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7" name="Shape 1037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38" name="Shape 1038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0" name="Shape 1040"/>
          <p:cNvSpPr txBox="1"/>
          <p:nvPr/>
        </p:nvSpPr>
        <p:spPr>
          <a:xfrm>
            <a:off x="628725" y="5231575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</a:t>
            </a:r>
            <a:r>
              <a:rPr lang="en" sz="1000" strike="sng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6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11</a:t>
            </a:r>
          </a:p>
        </p:txBody>
      </p:sp>
      <p:sp>
        <p:nvSpPr>
          <p:cNvPr id="1041" name="Shape 1041"/>
          <p:cNvSpPr txBox="1"/>
          <p:nvPr/>
        </p:nvSpPr>
        <p:spPr>
          <a:xfrm>
            <a:off x="4205675" y="3910425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4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</a:t>
            </a:r>
            <a:r>
              <a:rPr lang="en" sz="1000" strike="sng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8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6</a:t>
            </a:r>
          </a:p>
        </p:txBody>
      </p:sp>
      <p:sp>
        <p:nvSpPr>
          <p:cNvPr id="1042" name="Shape 1042"/>
          <p:cNvSpPr/>
          <p:nvPr/>
        </p:nvSpPr>
        <p:spPr>
          <a:xfrm>
            <a:off x="3779950" y="499067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43" name="Shape 1043"/>
          <p:cNvSpPr txBox="1"/>
          <p:nvPr/>
        </p:nvSpPr>
        <p:spPr>
          <a:xfrm>
            <a:off x="3934150" y="5274700"/>
            <a:ext cx="1657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</a:t>
            </a:r>
            <a:r>
              <a:rPr lang="en" sz="1000" strike="sngStrike">
                <a:solidFill>
                  <a:srgbClr val="FF0000"/>
                </a:solidFill>
                <a:latin typeface="Consolas"/>
                <a:ea typeface="Consolas"/>
                <a:cs typeface="Consolas"/>
                <a:sym typeface="Consolas"/>
              </a:rPr>
              <a:t>null</a:t>
            </a: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 5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8</a:t>
            </a:r>
          </a:p>
        </p:txBody>
      </p:sp>
      <p:sp>
        <p:nvSpPr>
          <p:cNvPr id="1044" name="Shape 1044"/>
          <p:cNvSpPr txBox="1"/>
          <p:nvPr/>
        </p:nvSpPr>
        <p:spPr>
          <a:xfrm>
            <a:off x="4146100" y="4287875"/>
            <a:ext cx="1114500" cy="3222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solidFill>
                  <a:srgbClr val="0000FF"/>
                </a:solidFill>
                <a:latin typeface="Consolas"/>
                <a:ea typeface="Consolas"/>
                <a:cs typeface="Consolas"/>
                <a:sym typeface="Consolas"/>
              </a:rPr>
              <a:t>stabilize()</a:t>
            </a:r>
          </a:p>
        </p:txBody>
      </p:sp>
      <p:cxnSp>
        <p:nvCxnSpPr>
          <p:cNvPr id="1045" name="Shape 1045"/>
          <p:cNvCxnSpPr/>
          <p:nvPr/>
        </p:nvCxnSpPr>
        <p:spPr>
          <a:xfrm rot="10800000" flipH="1">
            <a:off x="2678825" y="5111125"/>
            <a:ext cx="1101000" cy="1590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cxnSp>
        <p:nvCxnSpPr>
          <p:cNvPr id="1046" name="Shape 1046"/>
          <p:cNvCxnSpPr>
            <a:stCxn id="1035" idx="2"/>
            <a:endCxn id="1042" idx="0"/>
          </p:cNvCxnSpPr>
          <p:nvPr/>
        </p:nvCxnSpPr>
        <p:spPr>
          <a:xfrm>
            <a:off x="3900400" y="4456125"/>
            <a:ext cx="0" cy="5346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ash"/>
            <a:round/>
            <a:headEnd type="none" w="lg" len="lg"/>
            <a:tailEnd type="none" w="lg" len="lg"/>
          </a:ln>
        </p:spPr>
      </p:cxnSp>
      <p:sp>
        <p:nvSpPr>
          <p:cNvPr id="21" name="Shape 958">
            <a:extLst>
              <a:ext uri="{FF2B5EF4-FFF2-40B4-BE49-F238E27FC236}">
                <a16:creationId xmlns:a16="http://schemas.microsoft.com/office/drawing/2014/main" id="{C91D45A4-7E0C-A54F-A97E-4333239C5876}"/>
              </a:ext>
            </a:extLst>
          </p:cNvPr>
          <p:cNvSpPr/>
          <p:nvPr/>
        </p:nvSpPr>
        <p:spPr>
          <a:xfrm>
            <a:off x="4710100" y="1252849"/>
            <a:ext cx="4199000" cy="2721925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join():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self.predecessor = null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 = find_successor(self)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stabilize():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p = self.successor.predecessor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p between (self, self.successor):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self.successor = p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self.successor.notify(self)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notify(n):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self.predecessor == null ||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n between (self.predecessor, self):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self.predecessor = n</a:t>
            </a:r>
          </a:p>
        </p:txBody>
      </p:sp>
    </p:spTree>
    <p:extLst>
      <p:ext uri="{BB962C8B-B14F-4D97-AF65-F5344CB8AC3E}">
        <p14:creationId xmlns:p14="http://schemas.microsoft.com/office/powerpoint/2010/main" val="150167409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1" name="Shape 1051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052" name="Shape 1052"/>
          <p:cNvSpPr txBox="1">
            <a:spLocks noGrp="1"/>
          </p:cNvSpPr>
          <p:nvPr>
            <p:ph type="title"/>
          </p:nvPr>
        </p:nvSpPr>
        <p:spPr>
          <a:xfrm>
            <a:off x="373375" y="46610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- Joins + Stabilization</a:t>
            </a:r>
          </a:p>
        </p:txBody>
      </p:sp>
      <p:sp>
        <p:nvSpPr>
          <p:cNvPr id="1053" name="Shape 1053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1054" name="Shape 1054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1055" name="Shape 1055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1056" name="Shape 1056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1058" name="Shape 1058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59" name="Shape 1059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0" name="Shape 1060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1" name="Shape 1061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2" name="Shape 1062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4" name="Shape 1064"/>
          <p:cNvSpPr txBox="1"/>
          <p:nvPr/>
        </p:nvSpPr>
        <p:spPr>
          <a:xfrm>
            <a:off x="628725" y="5231575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6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11</a:t>
            </a:r>
          </a:p>
        </p:txBody>
      </p:sp>
      <p:sp>
        <p:nvSpPr>
          <p:cNvPr id="1065" name="Shape 1065"/>
          <p:cNvSpPr txBox="1"/>
          <p:nvPr/>
        </p:nvSpPr>
        <p:spPr>
          <a:xfrm>
            <a:off x="4205675" y="3910425"/>
            <a:ext cx="15384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4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6</a:t>
            </a:r>
          </a:p>
        </p:txBody>
      </p:sp>
      <p:sp>
        <p:nvSpPr>
          <p:cNvPr id="1066" name="Shape 1066"/>
          <p:cNvSpPr/>
          <p:nvPr/>
        </p:nvSpPr>
        <p:spPr>
          <a:xfrm>
            <a:off x="3398700" y="476327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6AA84F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67" name="Shape 1067"/>
          <p:cNvSpPr txBox="1"/>
          <p:nvPr/>
        </p:nvSpPr>
        <p:spPr>
          <a:xfrm>
            <a:off x="3552900" y="5080725"/>
            <a:ext cx="1657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5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8</a:t>
            </a:r>
          </a:p>
        </p:txBody>
      </p:sp>
      <p:sp>
        <p:nvSpPr>
          <p:cNvPr id="18" name="Shape 958">
            <a:extLst>
              <a:ext uri="{FF2B5EF4-FFF2-40B4-BE49-F238E27FC236}">
                <a16:creationId xmlns:a16="http://schemas.microsoft.com/office/drawing/2014/main" id="{2C9A4BDB-A2EF-AB4A-A4E5-05F571EAEC1B}"/>
              </a:ext>
            </a:extLst>
          </p:cNvPr>
          <p:cNvSpPr/>
          <p:nvPr/>
        </p:nvSpPr>
        <p:spPr>
          <a:xfrm>
            <a:off x="4710100" y="1252849"/>
            <a:ext cx="4199000" cy="2721925"/>
          </a:xfrm>
          <a:prstGeom prst="roundRect">
            <a:avLst>
              <a:gd name="adj" fmla="val 16667"/>
            </a:avLst>
          </a:prstGeom>
          <a:solidFill>
            <a:schemeClr val="bg2">
              <a:lumMod val="20000"/>
              <a:lumOff val="80000"/>
            </a:schemeClr>
          </a:solidFill>
          <a:ln w="19050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join():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self.predecessor = null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 = find_successor(self)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stabilize():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p = self.successor.predecessor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p between (self, self.successor):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self.successor = p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self.successor.notify(self)</a:t>
            </a:r>
          </a:p>
          <a:p>
            <a:pPr>
              <a:spcBef>
                <a:spcPts val="0"/>
              </a:spcBef>
            </a:pPr>
            <a:endParaRPr sz="1100">
              <a:latin typeface="Consolas"/>
              <a:ea typeface="Consolas"/>
              <a:cs typeface="Consolas"/>
              <a:sym typeface="Consolas"/>
            </a:endParaRP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notify(n):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if self.predecessor == null ||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 n between (self.predecessor, self):</a:t>
            </a:r>
          </a:p>
          <a:p>
            <a:pPr>
              <a:spcBef>
                <a:spcPts val="0"/>
              </a:spcBef>
            </a:pPr>
            <a:r>
              <a:rPr lang="en" sz="1100">
                <a:latin typeface="Consolas"/>
                <a:ea typeface="Consolas"/>
                <a:cs typeface="Consolas"/>
                <a:sym typeface="Consolas"/>
              </a:rPr>
              <a:t>    self.predecessor = n</a:t>
            </a:r>
          </a:p>
        </p:txBody>
      </p:sp>
    </p:spTree>
    <p:extLst>
      <p:ext uri="{BB962C8B-B14F-4D97-AF65-F5344CB8AC3E}">
        <p14:creationId xmlns:p14="http://schemas.microsoft.com/office/powerpoint/2010/main" val="93200443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Shape 1073"/>
          <p:cNvSpPr/>
          <p:nvPr/>
        </p:nvSpPr>
        <p:spPr>
          <a:xfrm>
            <a:off x="1063475" y="2255175"/>
            <a:ext cx="2989800" cy="2989800"/>
          </a:xfrm>
          <a:prstGeom prst="ellipse">
            <a:avLst/>
          </a:prstGeom>
          <a:noFill/>
          <a:ln w="2857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074" name="Shape 1074"/>
          <p:cNvSpPr txBox="1"/>
          <p:nvPr/>
        </p:nvSpPr>
        <p:spPr>
          <a:xfrm>
            <a:off x="2361125" y="18057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0</a:t>
            </a:r>
          </a:p>
        </p:txBody>
      </p:sp>
      <p:sp>
        <p:nvSpPr>
          <p:cNvPr id="1075" name="Shape 1075"/>
          <p:cNvSpPr txBox="1"/>
          <p:nvPr/>
        </p:nvSpPr>
        <p:spPr>
          <a:xfrm>
            <a:off x="42391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4</a:t>
            </a:r>
          </a:p>
        </p:txBody>
      </p:sp>
      <p:sp>
        <p:nvSpPr>
          <p:cNvPr id="1076" name="Shape 1076"/>
          <p:cNvSpPr txBox="1"/>
          <p:nvPr/>
        </p:nvSpPr>
        <p:spPr>
          <a:xfrm>
            <a:off x="2361125" y="5349900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8</a:t>
            </a:r>
          </a:p>
        </p:txBody>
      </p:sp>
      <p:sp>
        <p:nvSpPr>
          <p:cNvPr id="1077" name="Shape 1077"/>
          <p:cNvSpPr txBox="1"/>
          <p:nvPr/>
        </p:nvSpPr>
        <p:spPr>
          <a:xfrm>
            <a:off x="483075" y="3525375"/>
            <a:ext cx="394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b="1">
                <a:latin typeface="Roboto"/>
                <a:ea typeface="Roboto"/>
                <a:cs typeface="Roboto"/>
                <a:sym typeface="Roboto"/>
              </a:rPr>
              <a:t>12</a:t>
            </a:r>
          </a:p>
        </p:txBody>
      </p:sp>
      <p:sp>
        <p:nvSpPr>
          <p:cNvPr id="1079" name="Shape 1079"/>
          <p:cNvSpPr/>
          <p:nvPr/>
        </p:nvSpPr>
        <p:spPr>
          <a:xfrm>
            <a:off x="3921850" y="36296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0" name="Shape 1080"/>
          <p:cNvSpPr/>
          <p:nvPr/>
        </p:nvSpPr>
        <p:spPr>
          <a:xfrm>
            <a:off x="3779950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1" name="Shape 1081"/>
          <p:cNvSpPr/>
          <p:nvPr/>
        </p:nvSpPr>
        <p:spPr>
          <a:xfrm>
            <a:off x="2437925" y="5149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2" name="Shape 1082"/>
          <p:cNvSpPr/>
          <p:nvPr/>
        </p:nvSpPr>
        <p:spPr>
          <a:xfrm>
            <a:off x="1086875" y="42152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3" name="Shape 1083"/>
          <p:cNvSpPr/>
          <p:nvPr/>
        </p:nvSpPr>
        <p:spPr>
          <a:xfrm>
            <a:off x="2872675" y="2169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4" name="Shape 1084"/>
          <p:cNvSpPr txBox="1"/>
          <p:nvPr/>
        </p:nvSpPr>
        <p:spPr>
          <a:xfrm>
            <a:off x="628725" y="5231575"/>
            <a:ext cx="1657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[6, 5]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[11, 1]</a:t>
            </a:r>
          </a:p>
        </p:txBody>
      </p:sp>
      <p:sp>
        <p:nvSpPr>
          <p:cNvPr id="1085" name="Shape 1085"/>
          <p:cNvSpPr txBox="1"/>
          <p:nvPr/>
        </p:nvSpPr>
        <p:spPr>
          <a:xfrm>
            <a:off x="4085275" y="4250925"/>
            <a:ext cx="17337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[4, 1]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[6, 8]</a:t>
            </a:r>
          </a:p>
        </p:txBody>
      </p:sp>
      <p:sp>
        <p:nvSpPr>
          <p:cNvPr id="1086" name="Shape 1086"/>
          <p:cNvSpPr/>
          <p:nvPr/>
        </p:nvSpPr>
        <p:spPr>
          <a:xfrm>
            <a:off x="3398700" y="47632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087" name="Shape 1087"/>
          <p:cNvSpPr txBox="1"/>
          <p:nvPr/>
        </p:nvSpPr>
        <p:spPr>
          <a:xfrm>
            <a:off x="3552900" y="5080725"/>
            <a:ext cx="16575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predecessor = [5, 4]</a:t>
            </a:r>
          </a:p>
          <a:p>
            <a:pPr>
              <a:spcBef>
                <a:spcPts val="0"/>
              </a:spcBef>
            </a:pPr>
            <a:r>
              <a:rPr lang="en" sz="1000">
                <a:latin typeface="Consolas"/>
                <a:ea typeface="Consolas"/>
                <a:cs typeface="Consolas"/>
                <a:sym typeface="Consolas"/>
              </a:rPr>
              <a:t>successor = [8, 11]</a:t>
            </a:r>
          </a:p>
        </p:txBody>
      </p:sp>
      <p:sp>
        <p:nvSpPr>
          <p:cNvPr id="1088" name="Shape 1088"/>
          <p:cNvSpPr txBox="1">
            <a:spLocks noGrp="1"/>
          </p:cNvSpPr>
          <p:nvPr>
            <p:ph type="title"/>
          </p:nvPr>
        </p:nvSpPr>
        <p:spPr>
          <a:xfrm>
            <a:off x="483075" y="55605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Chord - Failure + Replication</a:t>
            </a:r>
          </a:p>
        </p:txBody>
      </p:sp>
      <p:sp>
        <p:nvSpPr>
          <p:cNvPr id="1089" name="Shape 1089"/>
          <p:cNvSpPr/>
          <p:nvPr/>
        </p:nvSpPr>
        <p:spPr>
          <a:xfrm>
            <a:off x="5099839" y="1987123"/>
            <a:ext cx="3527228" cy="1343051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E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mentinuta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o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lista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a k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succesori</a:t>
            </a:r>
            <a:endParaRPr lang="en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endParaRPr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spcBef>
                <a:spcPts val="0"/>
              </a:spcBef>
            </a:pP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Cheile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sunt replicate pe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toti</a:t>
            </a:r>
            <a:r>
              <a:rPr lang="en" sz="1600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k </a:t>
            </a:r>
            <a:r>
              <a:rPr lang="en" sz="1600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succesorii</a:t>
            </a:r>
            <a:endParaRPr lang="en" sz="1600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28713403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4" name="Shape 10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4" y="3382775"/>
            <a:ext cx="3620467" cy="26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5" name="Shape 10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1" y="857250"/>
            <a:ext cx="3580475" cy="26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096" name="Shape 1096"/>
          <p:cNvSpPr txBox="1"/>
          <p:nvPr/>
        </p:nvSpPr>
        <p:spPr>
          <a:xfrm>
            <a:off x="1325275" y="1144875"/>
            <a:ext cx="12642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Load balance</a:t>
            </a:r>
          </a:p>
        </p:txBody>
      </p:sp>
      <p:sp>
        <p:nvSpPr>
          <p:cNvPr id="1097" name="Shape 1097"/>
          <p:cNvSpPr txBox="1"/>
          <p:nvPr/>
        </p:nvSpPr>
        <p:spPr>
          <a:xfrm>
            <a:off x="1325275" y="3705175"/>
            <a:ext cx="18327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Lookup path length</a:t>
            </a:r>
          </a:p>
        </p:txBody>
      </p:sp>
      <p:pic>
        <p:nvPicPr>
          <p:cNvPr id="1098" name="Shape 10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522" y="855582"/>
            <a:ext cx="3580475" cy="262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9" name="Shape 1099"/>
          <p:cNvSpPr txBox="1"/>
          <p:nvPr/>
        </p:nvSpPr>
        <p:spPr>
          <a:xfrm>
            <a:off x="5416775" y="1144875"/>
            <a:ext cx="16269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Failure resilience</a:t>
            </a:r>
          </a:p>
        </p:txBody>
      </p:sp>
      <p:pic>
        <p:nvPicPr>
          <p:cNvPr id="1100" name="Shape 110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1524" y="3527446"/>
            <a:ext cx="3580474" cy="2473303"/>
          </a:xfrm>
          <a:prstGeom prst="rect">
            <a:avLst/>
          </a:prstGeom>
          <a:noFill/>
          <a:ln>
            <a:noFill/>
          </a:ln>
        </p:spPr>
      </p:pic>
      <p:sp>
        <p:nvSpPr>
          <p:cNvPr id="1101" name="Shape 1101"/>
          <p:cNvSpPr txBox="1"/>
          <p:nvPr/>
        </p:nvSpPr>
        <p:spPr>
          <a:xfrm>
            <a:off x="5416775" y="3705175"/>
            <a:ext cx="16269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Lookup latency</a:t>
            </a:r>
          </a:p>
        </p:txBody>
      </p:sp>
      <p:sp>
        <p:nvSpPr>
          <p:cNvPr id="1102" name="Shape 1102"/>
          <p:cNvSpPr/>
          <p:nvPr/>
        </p:nvSpPr>
        <p:spPr>
          <a:xfrm>
            <a:off x="448125" y="909575"/>
            <a:ext cx="4026600" cy="2618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4939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Shape 117"/>
          <p:cNvSpPr txBox="1">
            <a:spLocks noGrp="1"/>
          </p:cNvSpPr>
          <p:nvPr>
            <p:ph type="title"/>
          </p:nvPr>
        </p:nvSpPr>
        <p:spPr>
          <a:xfrm>
            <a:off x="461826" y="755352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Peer-to-peer (P2P)</a:t>
            </a:r>
          </a:p>
        </p:txBody>
      </p:sp>
      <p:grpSp>
        <p:nvGrpSpPr>
          <p:cNvPr id="118" name="Shape 118"/>
          <p:cNvGrpSpPr/>
          <p:nvPr/>
        </p:nvGrpSpPr>
        <p:grpSpPr>
          <a:xfrm>
            <a:off x="3123875" y="2024018"/>
            <a:ext cx="3196500" cy="673025"/>
            <a:chOff x="2794349" y="1365550"/>
            <a:chExt cx="3196500" cy="673025"/>
          </a:xfrm>
        </p:grpSpPr>
        <p:pic>
          <p:nvPicPr>
            <p:cNvPr id="119" name="Shape 119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279434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0" name="Shape 120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485969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21" name="Shape 121"/>
          <p:cNvGrpSpPr/>
          <p:nvPr/>
        </p:nvGrpSpPr>
        <p:grpSpPr>
          <a:xfrm>
            <a:off x="1795025" y="3296268"/>
            <a:ext cx="5701800" cy="673025"/>
            <a:chOff x="1524999" y="2637800"/>
            <a:chExt cx="5701800" cy="673025"/>
          </a:xfrm>
        </p:grpSpPr>
        <p:pic>
          <p:nvPicPr>
            <p:cNvPr id="122" name="Shape 122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152499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3" name="Shape 123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609564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" name="Shape 124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156550" y="4568518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Shape 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78377" y="2951241"/>
            <a:ext cx="935100" cy="935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6" name="Shape 126"/>
          <p:cNvCxnSpPr/>
          <p:nvPr/>
        </p:nvCxnSpPr>
        <p:spPr>
          <a:xfrm rot="10800000" flipH="1">
            <a:off x="3159976" y="3481142"/>
            <a:ext cx="882900" cy="16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27" name="Shape 127"/>
          <p:cNvCxnSpPr/>
          <p:nvPr/>
        </p:nvCxnSpPr>
        <p:spPr>
          <a:xfrm>
            <a:off x="3882351" y="2805492"/>
            <a:ext cx="314400" cy="22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28" name="Shape 128"/>
          <p:cNvCxnSpPr/>
          <p:nvPr/>
        </p:nvCxnSpPr>
        <p:spPr>
          <a:xfrm flipH="1">
            <a:off x="5038126" y="2798817"/>
            <a:ext cx="309000" cy="23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29" name="Shape 129"/>
          <p:cNvCxnSpPr/>
          <p:nvPr/>
        </p:nvCxnSpPr>
        <p:spPr>
          <a:xfrm rot="10800000">
            <a:off x="5248976" y="3481142"/>
            <a:ext cx="882900" cy="16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sp>
        <p:nvSpPr>
          <p:cNvPr id="130" name="Shape 130"/>
          <p:cNvSpPr/>
          <p:nvPr/>
        </p:nvSpPr>
        <p:spPr>
          <a:xfrm>
            <a:off x="4477347" y="3929167"/>
            <a:ext cx="93900" cy="468200"/>
          </a:xfrm>
          <a:custGeom>
            <a:avLst/>
            <a:gdLst/>
            <a:ahLst/>
            <a:cxnLst/>
            <a:rect l="0" t="0" r="0" b="0"/>
            <a:pathLst>
              <a:path w="3756" h="18728" extrusionOk="0">
                <a:moveTo>
                  <a:pt x="3489" y="18728"/>
                </a:moveTo>
                <a:cubicBezTo>
                  <a:pt x="2909" y="17301"/>
                  <a:pt x="-33" y="13288"/>
                  <a:pt x="11" y="10167"/>
                </a:cubicBezTo>
                <a:cubicBezTo>
                  <a:pt x="55" y="7045"/>
                  <a:pt x="3131" y="1694"/>
                  <a:pt x="3756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31" name="Shape 131"/>
          <p:cNvSpPr/>
          <p:nvPr/>
        </p:nvSpPr>
        <p:spPr>
          <a:xfrm rot="10800000">
            <a:off x="4675172" y="3929167"/>
            <a:ext cx="93900" cy="468200"/>
          </a:xfrm>
          <a:custGeom>
            <a:avLst/>
            <a:gdLst/>
            <a:ahLst/>
            <a:cxnLst/>
            <a:rect l="0" t="0" r="0" b="0"/>
            <a:pathLst>
              <a:path w="3756" h="18728" extrusionOk="0">
                <a:moveTo>
                  <a:pt x="3489" y="18728"/>
                </a:moveTo>
                <a:cubicBezTo>
                  <a:pt x="2909" y="17301"/>
                  <a:pt x="-33" y="13288"/>
                  <a:pt x="11" y="10167"/>
                </a:cubicBezTo>
                <a:cubicBezTo>
                  <a:pt x="55" y="7045"/>
                  <a:pt x="3131" y="1694"/>
                  <a:pt x="3756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32" name="Shape 132"/>
          <p:cNvSpPr/>
          <p:nvPr/>
        </p:nvSpPr>
        <p:spPr>
          <a:xfrm>
            <a:off x="4872252" y="2919192"/>
            <a:ext cx="662175" cy="1464800"/>
          </a:xfrm>
          <a:custGeom>
            <a:avLst/>
            <a:gdLst/>
            <a:ahLst/>
            <a:cxnLst/>
            <a:rect l="0" t="0" r="0" b="0"/>
            <a:pathLst>
              <a:path w="26487" h="58592" extrusionOk="0">
                <a:moveTo>
                  <a:pt x="0" y="58592"/>
                </a:moveTo>
                <a:cubicBezTo>
                  <a:pt x="3433" y="53776"/>
                  <a:pt x="16186" y="39462"/>
                  <a:pt x="20601" y="29697"/>
                </a:cubicBezTo>
                <a:cubicBezTo>
                  <a:pt x="25015" y="19931"/>
                  <a:pt x="25506" y="4949"/>
                  <a:pt x="26487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33" name="Shape 133"/>
          <p:cNvSpPr/>
          <p:nvPr/>
        </p:nvSpPr>
        <p:spPr>
          <a:xfrm>
            <a:off x="5032777" y="2945942"/>
            <a:ext cx="648775" cy="1491550"/>
          </a:xfrm>
          <a:custGeom>
            <a:avLst/>
            <a:gdLst/>
            <a:ahLst/>
            <a:cxnLst/>
            <a:rect l="0" t="0" r="0" b="0"/>
            <a:pathLst>
              <a:path w="25951" h="59662" extrusionOk="0">
                <a:moveTo>
                  <a:pt x="0" y="59662"/>
                </a:moveTo>
                <a:cubicBezTo>
                  <a:pt x="3433" y="54668"/>
                  <a:pt x="16275" y="39641"/>
                  <a:pt x="20601" y="29698"/>
                </a:cubicBezTo>
                <a:cubicBezTo>
                  <a:pt x="24926" y="19754"/>
                  <a:pt x="25059" y="4949"/>
                  <a:pt x="25951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134" name="Shape 134"/>
          <p:cNvSpPr txBox="1">
            <a:spLocks noGrp="1"/>
          </p:cNvSpPr>
          <p:nvPr>
            <p:ph type="title"/>
          </p:nvPr>
        </p:nvSpPr>
        <p:spPr>
          <a:xfrm>
            <a:off x="461826" y="1696342"/>
            <a:ext cx="25644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Napster (1999)</a:t>
            </a:r>
          </a:p>
        </p:txBody>
      </p:sp>
      <p:pic>
        <p:nvPicPr>
          <p:cNvPr id="135" name="Shape 1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0927" y="4008761"/>
            <a:ext cx="308999" cy="3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17652" y="2156561"/>
            <a:ext cx="308999" cy="3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Shape 1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96752" y="4049568"/>
            <a:ext cx="227399" cy="2273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311111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7" name="Shape 1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4" y="3382775"/>
            <a:ext cx="3620467" cy="26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8" name="Shape 1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1" y="857250"/>
            <a:ext cx="3580475" cy="26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09" name="Shape 1109"/>
          <p:cNvSpPr txBox="1"/>
          <p:nvPr/>
        </p:nvSpPr>
        <p:spPr>
          <a:xfrm>
            <a:off x="1325275" y="1144875"/>
            <a:ext cx="12642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Load balance</a:t>
            </a:r>
          </a:p>
        </p:txBody>
      </p:sp>
      <p:sp>
        <p:nvSpPr>
          <p:cNvPr id="1110" name="Shape 1110"/>
          <p:cNvSpPr txBox="1"/>
          <p:nvPr/>
        </p:nvSpPr>
        <p:spPr>
          <a:xfrm>
            <a:off x="1325275" y="3705175"/>
            <a:ext cx="18327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Lookup path length</a:t>
            </a:r>
          </a:p>
        </p:txBody>
      </p:sp>
      <p:pic>
        <p:nvPicPr>
          <p:cNvPr id="1111" name="Shape 111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522" y="855582"/>
            <a:ext cx="3580475" cy="262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Shape 1112"/>
          <p:cNvSpPr txBox="1"/>
          <p:nvPr/>
        </p:nvSpPr>
        <p:spPr>
          <a:xfrm>
            <a:off x="5416775" y="1144875"/>
            <a:ext cx="16269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Failure resilience</a:t>
            </a:r>
          </a:p>
        </p:txBody>
      </p:sp>
      <p:pic>
        <p:nvPicPr>
          <p:cNvPr id="1113" name="Shape 11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1524" y="3527446"/>
            <a:ext cx="3580474" cy="2473303"/>
          </a:xfrm>
          <a:prstGeom prst="rect">
            <a:avLst/>
          </a:prstGeom>
          <a:noFill/>
          <a:ln>
            <a:noFill/>
          </a:ln>
        </p:spPr>
      </p:pic>
      <p:sp>
        <p:nvSpPr>
          <p:cNvPr id="1114" name="Shape 1114"/>
          <p:cNvSpPr txBox="1"/>
          <p:nvPr/>
        </p:nvSpPr>
        <p:spPr>
          <a:xfrm>
            <a:off x="5416775" y="3705175"/>
            <a:ext cx="16269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Lookup latency</a:t>
            </a:r>
          </a:p>
        </p:txBody>
      </p:sp>
      <p:sp>
        <p:nvSpPr>
          <p:cNvPr id="1115" name="Shape 1115"/>
          <p:cNvSpPr/>
          <p:nvPr/>
        </p:nvSpPr>
        <p:spPr>
          <a:xfrm>
            <a:off x="4639125" y="909575"/>
            <a:ext cx="4026600" cy="26181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3387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0" name="Shape 1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604" y="3382775"/>
            <a:ext cx="3620467" cy="261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1" name="Shape 1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601" y="857250"/>
            <a:ext cx="3580475" cy="2617974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Shape 1122"/>
          <p:cNvSpPr txBox="1"/>
          <p:nvPr/>
        </p:nvSpPr>
        <p:spPr>
          <a:xfrm>
            <a:off x="1325275" y="1144875"/>
            <a:ext cx="12642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Load balance</a:t>
            </a:r>
          </a:p>
        </p:txBody>
      </p:sp>
      <p:sp>
        <p:nvSpPr>
          <p:cNvPr id="1123" name="Shape 1123"/>
          <p:cNvSpPr txBox="1"/>
          <p:nvPr/>
        </p:nvSpPr>
        <p:spPr>
          <a:xfrm>
            <a:off x="1325275" y="3705175"/>
            <a:ext cx="18327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Lookup path length</a:t>
            </a:r>
          </a:p>
        </p:txBody>
      </p:sp>
      <p:pic>
        <p:nvPicPr>
          <p:cNvPr id="1124" name="Shape 1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1522" y="855582"/>
            <a:ext cx="3580475" cy="2621302"/>
          </a:xfrm>
          <a:prstGeom prst="rect">
            <a:avLst/>
          </a:prstGeom>
          <a:noFill/>
          <a:ln>
            <a:noFill/>
          </a:ln>
        </p:spPr>
      </p:pic>
      <p:sp>
        <p:nvSpPr>
          <p:cNvPr id="1125" name="Shape 1125"/>
          <p:cNvSpPr txBox="1"/>
          <p:nvPr/>
        </p:nvSpPr>
        <p:spPr>
          <a:xfrm>
            <a:off x="5416775" y="1144875"/>
            <a:ext cx="16269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Failure resilience</a:t>
            </a:r>
          </a:p>
        </p:txBody>
      </p:sp>
      <p:pic>
        <p:nvPicPr>
          <p:cNvPr id="1126" name="Shape 1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01524" y="3527446"/>
            <a:ext cx="3580474" cy="2473303"/>
          </a:xfrm>
          <a:prstGeom prst="rect">
            <a:avLst/>
          </a:prstGeom>
          <a:noFill/>
          <a:ln>
            <a:noFill/>
          </a:ln>
        </p:spPr>
      </p:pic>
      <p:sp>
        <p:nvSpPr>
          <p:cNvPr id="1127" name="Shape 1127"/>
          <p:cNvSpPr txBox="1"/>
          <p:nvPr/>
        </p:nvSpPr>
        <p:spPr>
          <a:xfrm>
            <a:off x="5416775" y="3705175"/>
            <a:ext cx="1626900" cy="449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>
                <a:latin typeface="Roboto"/>
                <a:ea typeface="Roboto"/>
                <a:cs typeface="Roboto"/>
                <a:sym typeface="Roboto"/>
              </a:rPr>
              <a:t>Lookup latency</a:t>
            </a:r>
          </a:p>
        </p:txBody>
      </p:sp>
      <p:sp>
        <p:nvSpPr>
          <p:cNvPr id="1128" name="Shape 1128"/>
          <p:cNvSpPr/>
          <p:nvPr/>
        </p:nvSpPr>
        <p:spPr>
          <a:xfrm>
            <a:off x="515025" y="3492775"/>
            <a:ext cx="8150700" cy="2473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6FA8DC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373147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20DE7C-A6A2-764A-93A8-F9D1B12A1B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1E0732-CC9F-4F49-BDF7-B7A0BE2226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CF13E1-E0BE-CF4D-B36D-3AE8F0A97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893" y="1016772"/>
            <a:ext cx="6408892" cy="524786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90CB2B4-0DDD-1F42-8831-2315265203C8}"/>
              </a:ext>
            </a:extLst>
          </p:cNvPr>
          <p:cNvSpPr/>
          <p:nvPr/>
        </p:nvSpPr>
        <p:spPr>
          <a:xfrm>
            <a:off x="6713908" y="3640702"/>
            <a:ext cx="228751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200" dirty="0" err="1">
                <a:solidFill>
                  <a:srgbClr val="222222"/>
                </a:solidFill>
              </a:rPr>
              <a:t>Gummadi</a:t>
            </a:r>
            <a:r>
              <a:rPr lang="ro-RO" sz="1200" dirty="0">
                <a:solidFill>
                  <a:srgbClr val="222222"/>
                </a:solidFill>
              </a:rPr>
              <a:t>, K., </a:t>
            </a:r>
            <a:r>
              <a:rPr lang="ro-RO" sz="1200" dirty="0" err="1">
                <a:solidFill>
                  <a:srgbClr val="222222"/>
                </a:solidFill>
              </a:rPr>
              <a:t>Gummadi</a:t>
            </a:r>
            <a:r>
              <a:rPr lang="ro-RO" sz="1200" dirty="0">
                <a:solidFill>
                  <a:srgbClr val="222222"/>
                </a:solidFill>
              </a:rPr>
              <a:t>, R., </a:t>
            </a:r>
            <a:r>
              <a:rPr lang="ro-RO" sz="1200" dirty="0" err="1">
                <a:solidFill>
                  <a:srgbClr val="222222"/>
                </a:solidFill>
              </a:rPr>
              <a:t>Gribble</a:t>
            </a:r>
            <a:r>
              <a:rPr lang="ro-RO" sz="1200" dirty="0">
                <a:solidFill>
                  <a:srgbClr val="222222"/>
                </a:solidFill>
              </a:rPr>
              <a:t>, S., </a:t>
            </a:r>
            <a:r>
              <a:rPr lang="ro-RO" sz="1200" dirty="0" err="1">
                <a:solidFill>
                  <a:srgbClr val="222222"/>
                </a:solidFill>
              </a:rPr>
              <a:t>Ratnasamy</a:t>
            </a:r>
            <a:r>
              <a:rPr lang="ro-RO" sz="1200" dirty="0">
                <a:solidFill>
                  <a:srgbClr val="222222"/>
                </a:solidFill>
              </a:rPr>
              <a:t>, S., </a:t>
            </a:r>
            <a:r>
              <a:rPr lang="ro-RO" sz="1200" dirty="0" err="1">
                <a:solidFill>
                  <a:srgbClr val="222222"/>
                </a:solidFill>
              </a:rPr>
              <a:t>Shenker</a:t>
            </a:r>
            <a:r>
              <a:rPr lang="ro-RO" sz="1200" dirty="0">
                <a:solidFill>
                  <a:srgbClr val="222222"/>
                </a:solidFill>
              </a:rPr>
              <a:t>, S., &amp; Stoica, I. (2003, August). The impact of DHT </a:t>
            </a:r>
            <a:r>
              <a:rPr lang="ro-RO" sz="1200" dirty="0" err="1">
                <a:solidFill>
                  <a:srgbClr val="222222"/>
                </a:solidFill>
              </a:rPr>
              <a:t>routing</a:t>
            </a:r>
            <a:r>
              <a:rPr lang="ro-RO" sz="1200" dirty="0">
                <a:solidFill>
                  <a:srgbClr val="222222"/>
                </a:solidFill>
              </a:rPr>
              <a:t> </a:t>
            </a:r>
            <a:r>
              <a:rPr lang="ro-RO" sz="1200" dirty="0" err="1">
                <a:solidFill>
                  <a:srgbClr val="222222"/>
                </a:solidFill>
              </a:rPr>
              <a:t>geometry</a:t>
            </a:r>
            <a:r>
              <a:rPr lang="ro-RO" sz="1200" dirty="0">
                <a:solidFill>
                  <a:srgbClr val="222222"/>
                </a:solidFill>
              </a:rPr>
              <a:t> on </a:t>
            </a:r>
            <a:r>
              <a:rPr lang="ro-RO" sz="1200" dirty="0" err="1">
                <a:solidFill>
                  <a:srgbClr val="222222"/>
                </a:solidFill>
              </a:rPr>
              <a:t>resilience</a:t>
            </a:r>
            <a:r>
              <a:rPr lang="ro-RO" sz="1200" dirty="0">
                <a:solidFill>
                  <a:srgbClr val="222222"/>
                </a:solidFill>
              </a:rPr>
              <a:t> </a:t>
            </a:r>
            <a:r>
              <a:rPr lang="ro-RO" sz="1200" dirty="0" err="1">
                <a:solidFill>
                  <a:srgbClr val="222222"/>
                </a:solidFill>
              </a:rPr>
              <a:t>and</a:t>
            </a:r>
            <a:r>
              <a:rPr lang="ro-RO" sz="1200" dirty="0">
                <a:solidFill>
                  <a:srgbClr val="222222"/>
                </a:solidFill>
              </a:rPr>
              <a:t> </a:t>
            </a:r>
            <a:r>
              <a:rPr lang="ro-RO" sz="1200" dirty="0" err="1">
                <a:solidFill>
                  <a:srgbClr val="222222"/>
                </a:solidFill>
              </a:rPr>
              <a:t>proximity</a:t>
            </a:r>
            <a:r>
              <a:rPr lang="ro-RO" sz="1200" dirty="0">
                <a:solidFill>
                  <a:srgbClr val="222222"/>
                </a:solidFill>
              </a:rPr>
              <a:t>. In </a:t>
            </a:r>
            <a:r>
              <a:rPr lang="ro-RO" sz="1200" i="1" dirty="0" err="1">
                <a:solidFill>
                  <a:srgbClr val="222222"/>
                </a:solidFill>
              </a:rPr>
              <a:t>Proceedings</a:t>
            </a:r>
            <a:r>
              <a:rPr lang="ro-RO" sz="1200" i="1" dirty="0">
                <a:solidFill>
                  <a:srgbClr val="222222"/>
                </a:solidFill>
              </a:rPr>
              <a:t> of </a:t>
            </a:r>
            <a:r>
              <a:rPr lang="ro-RO" sz="1200" i="1" dirty="0" err="1">
                <a:solidFill>
                  <a:srgbClr val="222222"/>
                </a:solidFill>
              </a:rPr>
              <a:t>the</a:t>
            </a:r>
            <a:r>
              <a:rPr lang="ro-RO" sz="1200" i="1" dirty="0">
                <a:solidFill>
                  <a:srgbClr val="222222"/>
                </a:solidFill>
              </a:rPr>
              <a:t> 2003 </a:t>
            </a:r>
            <a:r>
              <a:rPr lang="ro-RO" sz="1200" i="1" dirty="0" err="1">
                <a:solidFill>
                  <a:srgbClr val="222222"/>
                </a:solidFill>
              </a:rPr>
              <a:t>conference</a:t>
            </a:r>
            <a:r>
              <a:rPr lang="ro-RO" sz="1200" i="1" dirty="0">
                <a:solidFill>
                  <a:srgbClr val="222222"/>
                </a:solidFill>
              </a:rPr>
              <a:t> on </a:t>
            </a:r>
            <a:r>
              <a:rPr lang="ro-RO" sz="1200" i="1" dirty="0" err="1">
                <a:solidFill>
                  <a:srgbClr val="222222"/>
                </a:solidFill>
              </a:rPr>
              <a:t>Applications</a:t>
            </a:r>
            <a:r>
              <a:rPr lang="ro-RO" sz="1200" i="1" dirty="0">
                <a:solidFill>
                  <a:srgbClr val="222222"/>
                </a:solidFill>
              </a:rPr>
              <a:t>, </a:t>
            </a:r>
            <a:r>
              <a:rPr lang="ro-RO" sz="1200" i="1" dirty="0" err="1">
                <a:solidFill>
                  <a:srgbClr val="222222"/>
                </a:solidFill>
              </a:rPr>
              <a:t>technologies</a:t>
            </a:r>
            <a:r>
              <a:rPr lang="ro-RO" sz="1200" i="1" dirty="0">
                <a:solidFill>
                  <a:srgbClr val="222222"/>
                </a:solidFill>
              </a:rPr>
              <a:t>, </a:t>
            </a:r>
            <a:r>
              <a:rPr lang="ro-RO" sz="1200" i="1" dirty="0" err="1">
                <a:solidFill>
                  <a:srgbClr val="222222"/>
                </a:solidFill>
              </a:rPr>
              <a:t>architectures</a:t>
            </a:r>
            <a:r>
              <a:rPr lang="ro-RO" sz="1200" i="1" dirty="0">
                <a:solidFill>
                  <a:srgbClr val="222222"/>
                </a:solidFill>
              </a:rPr>
              <a:t>, </a:t>
            </a:r>
            <a:r>
              <a:rPr lang="ro-RO" sz="1200" i="1" dirty="0" err="1">
                <a:solidFill>
                  <a:srgbClr val="222222"/>
                </a:solidFill>
              </a:rPr>
              <a:t>and</a:t>
            </a:r>
            <a:r>
              <a:rPr lang="ro-RO" sz="1200" i="1" dirty="0">
                <a:solidFill>
                  <a:srgbClr val="222222"/>
                </a:solidFill>
              </a:rPr>
              <a:t> </a:t>
            </a:r>
            <a:r>
              <a:rPr lang="ro-RO" sz="1200" i="1" dirty="0" err="1">
                <a:solidFill>
                  <a:srgbClr val="222222"/>
                </a:solidFill>
              </a:rPr>
              <a:t>protocols</a:t>
            </a:r>
            <a:r>
              <a:rPr lang="ro-RO" sz="1200" i="1" dirty="0">
                <a:solidFill>
                  <a:srgbClr val="222222"/>
                </a:solidFill>
              </a:rPr>
              <a:t> for computer </a:t>
            </a:r>
            <a:r>
              <a:rPr lang="ro-RO" sz="1200" i="1" dirty="0" err="1">
                <a:solidFill>
                  <a:srgbClr val="222222"/>
                </a:solidFill>
              </a:rPr>
              <a:t>communications</a:t>
            </a:r>
            <a:r>
              <a:rPr lang="ro-RO" sz="1200" dirty="0">
                <a:solidFill>
                  <a:srgbClr val="222222"/>
                </a:solidFill>
              </a:rPr>
              <a:t> (pp. 381-394). ACM.</a:t>
            </a:r>
            <a:endParaRPr lang="ro-RO" sz="12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7E7FA5F-C676-F64A-AF08-5C5A6173A8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6220" y="1197113"/>
            <a:ext cx="2231887" cy="2231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79186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Shape 1179"/>
          <p:cNvSpPr txBox="1">
            <a:spLocks noGrp="1"/>
          </p:cNvSpPr>
          <p:nvPr>
            <p:ph type="title"/>
          </p:nvPr>
        </p:nvSpPr>
        <p:spPr>
          <a:xfrm>
            <a:off x="460787" y="566779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Topologii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rutare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spatele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unor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DHT</a:t>
            </a:r>
          </a:p>
        </p:txBody>
      </p:sp>
      <p:sp>
        <p:nvSpPr>
          <p:cNvPr id="1180" name="Shape 1180"/>
          <p:cNvSpPr txBox="1">
            <a:spLocks noGrp="1"/>
          </p:cNvSpPr>
          <p:nvPr>
            <p:ph type="body" idx="1"/>
          </p:nvPr>
        </p:nvSpPr>
        <p:spPr>
          <a:xfrm>
            <a:off x="311700" y="2009725"/>
            <a:ext cx="8520600" cy="34164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Ring (Chord)</a:t>
            </a:r>
          </a:p>
          <a:p>
            <a:pPr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Tree (Tapestry, PRR)</a:t>
            </a:r>
          </a:p>
          <a:p>
            <a:pPr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Hypercube (CAN)</a:t>
            </a:r>
          </a:p>
          <a:p>
            <a:pPr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Butterfly (Viceroy)</a:t>
            </a:r>
          </a:p>
          <a:p>
            <a:pPr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XOR (Kademlia)</a:t>
            </a:r>
          </a:p>
          <a:p>
            <a:pPr>
              <a:buNone/>
            </a:pPr>
            <a:r>
              <a:rPr lang="en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Hybrid (Pastry, Bamboo)</a:t>
            </a:r>
          </a:p>
        </p:txBody>
      </p:sp>
    </p:spTree>
    <p:extLst>
      <p:ext uri="{BB962C8B-B14F-4D97-AF65-F5344CB8AC3E}">
        <p14:creationId xmlns:p14="http://schemas.microsoft.com/office/powerpoint/2010/main" val="258267337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Shape 1199"/>
          <p:cNvSpPr txBox="1">
            <a:spLocks noGrp="1"/>
          </p:cNvSpPr>
          <p:nvPr>
            <p:ph type="title"/>
          </p:nvPr>
        </p:nvSpPr>
        <p:spPr>
          <a:xfrm>
            <a:off x="490604" y="517084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Proximity + Resilience</a:t>
            </a:r>
          </a:p>
        </p:txBody>
      </p:sp>
      <p:sp>
        <p:nvSpPr>
          <p:cNvPr id="1200" name="Shape 1200"/>
          <p:cNvSpPr txBox="1">
            <a:spLocks noGrp="1"/>
          </p:cNvSpPr>
          <p:nvPr>
            <p:ph type="body" idx="1"/>
          </p:nvPr>
        </p:nvSpPr>
        <p:spPr>
          <a:xfrm>
            <a:off x="311700" y="1204884"/>
            <a:ext cx="8520600" cy="11016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ro-RO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Proximity</a:t>
            </a:r>
            <a:r>
              <a:rPr lang="ro-RO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Alegerea unor rute prin vecini “geografic </a:t>
            </a:r>
            <a:r>
              <a:rPr lang="ro-RO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apropiati</a:t>
            </a:r>
            <a:r>
              <a:rPr lang="ro-RO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” reduce latenta</a:t>
            </a:r>
          </a:p>
          <a:p>
            <a:pPr>
              <a:buNone/>
            </a:pPr>
            <a:r>
              <a:rPr lang="ro-RO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Resilience</a:t>
            </a:r>
            <a:r>
              <a:rPr lang="ro-RO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Continuarea </a:t>
            </a:r>
            <a:r>
              <a:rPr lang="ro-RO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rutarii</a:t>
            </a:r>
            <a:r>
              <a:rPr lang="ro-RO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unor cereri chiar </a:t>
            </a:r>
            <a:r>
              <a:rPr lang="ro-RO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cand</a:t>
            </a:r>
            <a:r>
              <a:rPr lang="ro-RO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apar </a:t>
            </a:r>
            <a:r>
              <a:rPr lang="ro-RO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partitionari</a:t>
            </a:r>
            <a:r>
              <a:rPr lang="ro-RO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si defecte la nivelul </a:t>
            </a:r>
            <a:r>
              <a:rPr lang="ro-RO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retelei</a:t>
            </a:r>
            <a:endParaRPr lang="ro-RO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1" name="Shape 1201"/>
          <p:cNvSpPr txBox="1">
            <a:spLocks noGrp="1"/>
          </p:cNvSpPr>
          <p:nvPr>
            <p:ph type="title"/>
          </p:nvPr>
        </p:nvSpPr>
        <p:spPr>
          <a:xfrm>
            <a:off x="311700" y="2785159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Flexibility</a:t>
            </a:r>
          </a:p>
        </p:txBody>
      </p:sp>
      <p:sp>
        <p:nvSpPr>
          <p:cNvPr id="1202" name="Shape 1202"/>
          <p:cNvSpPr txBox="1">
            <a:spLocks noGrp="1"/>
          </p:cNvSpPr>
          <p:nvPr>
            <p:ph type="body" idx="1"/>
          </p:nvPr>
        </p:nvSpPr>
        <p:spPr>
          <a:xfrm>
            <a:off x="311700" y="3346627"/>
            <a:ext cx="8520600" cy="11016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Neighbor selection –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optiunea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 a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selecta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ce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noduri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peer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pastram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tabela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rutare</a:t>
            </a:r>
            <a:endParaRPr lang="en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>
              <a:buNone/>
            </a:pP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Route selection –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optiunea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 a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selecta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unde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rutam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o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anumita</a:t>
            </a:r>
            <a:r>
              <a:rPr lang="en" sz="2000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2000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destinatie</a:t>
            </a:r>
            <a:endParaRPr lang="en" sz="2000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203" name="Shape 1203"/>
          <p:cNvSpPr/>
          <p:nvPr/>
        </p:nvSpPr>
        <p:spPr>
          <a:xfrm>
            <a:off x="2164956" y="4851408"/>
            <a:ext cx="5887513" cy="1603416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Flexibility in neighbor selection -&gt; good proximity</a:t>
            </a:r>
          </a:p>
          <a:p>
            <a:pPr algn="ctr">
              <a:spcBef>
                <a:spcPts val="0"/>
              </a:spcBef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Flexibility in route selection -&gt; good resilience</a:t>
            </a:r>
          </a:p>
        </p:txBody>
      </p:sp>
    </p:spTree>
    <p:extLst>
      <p:ext uri="{BB962C8B-B14F-4D97-AF65-F5344CB8AC3E}">
        <p14:creationId xmlns:p14="http://schemas.microsoft.com/office/powerpoint/2010/main" val="131227732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Shape 1208"/>
          <p:cNvSpPr txBox="1">
            <a:spLocks noGrp="1"/>
          </p:cNvSpPr>
          <p:nvPr>
            <p:ph type="title"/>
          </p:nvPr>
        </p:nvSpPr>
        <p:spPr>
          <a:xfrm>
            <a:off x="311700" y="85917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Topologii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rutare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spatele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unor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DHT</a:t>
            </a:r>
          </a:p>
        </p:txBody>
      </p:sp>
      <p:sp>
        <p:nvSpPr>
          <p:cNvPr id="1209" name="Shape 1209"/>
          <p:cNvSpPr txBox="1">
            <a:spLocks noGrp="1"/>
          </p:cNvSpPr>
          <p:nvPr>
            <p:ph type="body" idx="1"/>
          </p:nvPr>
        </p:nvSpPr>
        <p:spPr>
          <a:xfrm>
            <a:off x="421031" y="1910334"/>
            <a:ext cx="8520600" cy="34164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b="1" dirty="0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Ring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(Chord)</a:t>
            </a:r>
          </a:p>
          <a:p>
            <a:pPr>
              <a:buNone/>
            </a:pPr>
            <a:r>
              <a:rPr lang="en" b="1" dirty="0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Tree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(Tapestry, PRR)</a:t>
            </a:r>
          </a:p>
          <a:p>
            <a:pPr>
              <a:buNone/>
            </a:pPr>
            <a:r>
              <a:rPr lang="en" b="1" dirty="0">
                <a:solidFill>
                  <a:srgbClr val="3D85C6"/>
                </a:solidFill>
                <a:latin typeface="Roboto"/>
                <a:ea typeface="Roboto"/>
                <a:cs typeface="Roboto"/>
                <a:sym typeface="Roboto"/>
              </a:rPr>
              <a:t>Hypercube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(CAN)</a:t>
            </a:r>
          </a:p>
          <a:p>
            <a:pPr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Butterfly (Viceroy)</a:t>
            </a:r>
          </a:p>
          <a:p>
            <a:pPr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XOR (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Kademlia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</a:p>
          <a:p>
            <a:pPr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Hybrid (Pastry, Bamboo)</a:t>
            </a:r>
          </a:p>
        </p:txBody>
      </p:sp>
    </p:spTree>
    <p:extLst>
      <p:ext uri="{BB962C8B-B14F-4D97-AF65-F5344CB8AC3E}">
        <p14:creationId xmlns:p14="http://schemas.microsoft.com/office/powerpoint/2010/main" val="138100565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Shape 1214"/>
          <p:cNvSpPr txBox="1">
            <a:spLocks noGrp="1"/>
          </p:cNvSpPr>
          <p:nvPr>
            <p:ph type="title"/>
          </p:nvPr>
        </p:nvSpPr>
        <p:spPr>
          <a:xfrm>
            <a:off x="458400" y="776819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Topologii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rutare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spatele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unor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DHT - Arbore</a:t>
            </a:r>
          </a:p>
        </p:txBody>
      </p:sp>
      <p:grpSp>
        <p:nvGrpSpPr>
          <p:cNvPr id="1215" name="Shape 1215"/>
          <p:cNvGrpSpPr/>
          <p:nvPr/>
        </p:nvGrpSpPr>
        <p:grpSpPr>
          <a:xfrm>
            <a:off x="2858500" y="3305325"/>
            <a:ext cx="3427000" cy="1340325"/>
            <a:chOff x="1300875" y="2988350"/>
            <a:chExt cx="3427000" cy="1340325"/>
          </a:xfrm>
        </p:grpSpPr>
        <p:grpSp>
          <p:nvGrpSpPr>
            <p:cNvPr id="1216" name="Shape 1216"/>
            <p:cNvGrpSpPr/>
            <p:nvPr/>
          </p:nvGrpSpPr>
          <p:grpSpPr>
            <a:xfrm>
              <a:off x="1300875" y="2988350"/>
              <a:ext cx="1548950" cy="1340325"/>
              <a:chOff x="1300875" y="2988350"/>
              <a:chExt cx="1548950" cy="1340325"/>
            </a:xfrm>
          </p:grpSpPr>
          <p:grpSp>
            <p:nvGrpSpPr>
              <p:cNvPr id="1217" name="Shape 1217"/>
              <p:cNvGrpSpPr/>
              <p:nvPr/>
            </p:nvGrpSpPr>
            <p:grpSpPr>
              <a:xfrm>
                <a:off x="1300875" y="3678700"/>
                <a:ext cx="1548950" cy="649975"/>
                <a:chOff x="1300875" y="3678700"/>
                <a:chExt cx="1548950" cy="649975"/>
              </a:xfrm>
            </p:grpSpPr>
            <p:grpSp>
              <p:nvGrpSpPr>
                <p:cNvPr id="1218" name="Shape 1218"/>
                <p:cNvGrpSpPr/>
                <p:nvPr/>
              </p:nvGrpSpPr>
              <p:grpSpPr>
                <a:xfrm>
                  <a:off x="1300875" y="3678700"/>
                  <a:ext cx="660825" cy="649975"/>
                  <a:chOff x="1300875" y="3678700"/>
                  <a:chExt cx="660825" cy="649975"/>
                </a:xfrm>
              </p:grpSpPr>
              <p:grpSp>
                <p:nvGrpSpPr>
                  <p:cNvPr id="1219" name="Shape 1219"/>
                  <p:cNvGrpSpPr/>
                  <p:nvPr/>
                </p:nvGrpSpPr>
                <p:grpSpPr>
                  <a:xfrm>
                    <a:off x="1300875" y="4087775"/>
                    <a:ext cx="660825" cy="240900"/>
                    <a:chOff x="1300875" y="4087775"/>
                    <a:chExt cx="660825" cy="240900"/>
                  </a:xfrm>
                </p:grpSpPr>
                <p:sp>
                  <p:nvSpPr>
                    <p:cNvPr id="1220" name="Shape 1220"/>
                    <p:cNvSpPr/>
                    <p:nvPr/>
                  </p:nvSpPr>
                  <p:spPr>
                    <a:xfrm>
                      <a:off x="1300875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1221" name="Shape 1221"/>
                    <p:cNvSpPr/>
                    <p:nvPr/>
                  </p:nvSpPr>
                  <p:spPr>
                    <a:xfrm>
                      <a:off x="1720800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</p:grpSp>
              <p:sp>
                <p:nvSpPr>
                  <p:cNvPr id="1222" name="Shape 1222"/>
                  <p:cNvSpPr/>
                  <p:nvPr/>
                </p:nvSpPr>
                <p:spPr>
                  <a:xfrm>
                    <a:off x="1546837" y="3678700"/>
                    <a:ext cx="168900" cy="168900"/>
                  </a:xfrm>
                  <a:prstGeom prst="ellipse">
                    <a:avLst/>
                  </a:prstGeom>
                  <a:solidFill>
                    <a:srgbClr val="D9D2E9"/>
                  </a:solidFill>
                  <a:ln w="19050" cap="flat" cmpd="sng">
                    <a:solidFill>
                      <a:srgbClr val="8E7CC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/>
                  </a:p>
                </p:txBody>
              </p:sp>
              <p:cxnSp>
                <p:nvCxnSpPr>
                  <p:cNvPr id="1223" name="Shape 1223"/>
                  <p:cNvCxnSpPr>
                    <a:stCxn id="1220" idx="0"/>
                    <a:endCxn id="1222" idx="3"/>
                  </p:cNvCxnSpPr>
                  <p:nvPr/>
                </p:nvCxnSpPr>
                <p:spPr>
                  <a:xfrm rot="10800000" flipH="1">
                    <a:off x="1421325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  <p:cxnSp>
                <p:nvCxnSpPr>
                  <p:cNvPr id="1224" name="Shape 1224"/>
                  <p:cNvCxnSpPr>
                    <a:stCxn id="1221" idx="0"/>
                    <a:endCxn id="1222" idx="5"/>
                  </p:cNvCxnSpPr>
                  <p:nvPr/>
                </p:nvCxnSpPr>
                <p:spPr>
                  <a:xfrm rot="10800000">
                    <a:off x="1690950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</p:grpSp>
            <p:grpSp>
              <p:nvGrpSpPr>
                <p:cNvPr id="1225" name="Shape 1225"/>
                <p:cNvGrpSpPr/>
                <p:nvPr/>
              </p:nvGrpSpPr>
              <p:grpSpPr>
                <a:xfrm>
                  <a:off x="2189000" y="3678700"/>
                  <a:ext cx="660825" cy="649975"/>
                  <a:chOff x="1300875" y="3678700"/>
                  <a:chExt cx="660825" cy="649975"/>
                </a:xfrm>
              </p:grpSpPr>
              <p:grpSp>
                <p:nvGrpSpPr>
                  <p:cNvPr id="1226" name="Shape 1226"/>
                  <p:cNvGrpSpPr/>
                  <p:nvPr/>
                </p:nvGrpSpPr>
                <p:grpSpPr>
                  <a:xfrm>
                    <a:off x="1300875" y="4087775"/>
                    <a:ext cx="660825" cy="240900"/>
                    <a:chOff x="1300875" y="4087775"/>
                    <a:chExt cx="660825" cy="240900"/>
                  </a:xfrm>
                </p:grpSpPr>
                <p:sp>
                  <p:nvSpPr>
                    <p:cNvPr id="1227" name="Shape 1227"/>
                    <p:cNvSpPr/>
                    <p:nvPr/>
                  </p:nvSpPr>
                  <p:spPr>
                    <a:xfrm>
                      <a:off x="1300875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1228" name="Shape 1228"/>
                    <p:cNvSpPr/>
                    <p:nvPr/>
                  </p:nvSpPr>
                  <p:spPr>
                    <a:xfrm>
                      <a:off x="1720800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</p:grpSp>
              <p:sp>
                <p:nvSpPr>
                  <p:cNvPr id="1229" name="Shape 1229"/>
                  <p:cNvSpPr/>
                  <p:nvPr/>
                </p:nvSpPr>
                <p:spPr>
                  <a:xfrm>
                    <a:off x="1546837" y="3678700"/>
                    <a:ext cx="168900" cy="168900"/>
                  </a:xfrm>
                  <a:prstGeom prst="ellipse">
                    <a:avLst/>
                  </a:prstGeom>
                  <a:solidFill>
                    <a:srgbClr val="D9D2E9"/>
                  </a:solidFill>
                  <a:ln w="19050" cap="flat" cmpd="sng">
                    <a:solidFill>
                      <a:srgbClr val="8E7CC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/>
                  </a:p>
                </p:txBody>
              </p:sp>
              <p:cxnSp>
                <p:nvCxnSpPr>
                  <p:cNvPr id="1230" name="Shape 1230"/>
                  <p:cNvCxnSpPr>
                    <a:stCxn id="1227" idx="0"/>
                    <a:endCxn id="1229" idx="3"/>
                  </p:cNvCxnSpPr>
                  <p:nvPr/>
                </p:nvCxnSpPr>
                <p:spPr>
                  <a:xfrm rot="10800000" flipH="1">
                    <a:off x="1421325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  <p:cxnSp>
                <p:nvCxnSpPr>
                  <p:cNvPr id="1231" name="Shape 1231"/>
                  <p:cNvCxnSpPr>
                    <a:stCxn id="1228" idx="0"/>
                    <a:endCxn id="1229" idx="5"/>
                  </p:cNvCxnSpPr>
                  <p:nvPr/>
                </p:nvCxnSpPr>
                <p:spPr>
                  <a:xfrm rot="10800000">
                    <a:off x="1690950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</p:grpSp>
          </p:grpSp>
          <p:sp>
            <p:nvSpPr>
              <p:cNvPr id="1232" name="Shape 1232"/>
              <p:cNvSpPr/>
              <p:nvPr/>
            </p:nvSpPr>
            <p:spPr>
              <a:xfrm>
                <a:off x="1990887" y="2988350"/>
                <a:ext cx="168900" cy="1689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8E7CC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/>
              </a:p>
            </p:txBody>
          </p:sp>
          <p:cxnSp>
            <p:nvCxnSpPr>
              <p:cNvPr id="1233" name="Shape 1233"/>
              <p:cNvCxnSpPr>
                <a:stCxn id="1222" idx="7"/>
                <a:endCxn id="1232" idx="3"/>
              </p:cNvCxnSpPr>
              <p:nvPr/>
            </p:nvCxnSpPr>
            <p:spPr>
              <a:xfrm rot="10800000" flipH="1">
                <a:off x="1691002" y="3132534"/>
                <a:ext cx="324600" cy="57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234" name="Shape 1234"/>
              <p:cNvCxnSpPr>
                <a:stCxn id="1229" idx="1"/>
                <a:endCxn id="1232" idx="5"/>
              </p:cNvCxnSpPr>
              <p:nvPr/>
            </p:nvCxnSpPr>
            <p:spPr>
              <a:xfrm rot="10800000">
                <a:off x="2135097" y="3132534"/>
                <a:ext cx="324600" cy="57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1235" name="Shape 1235"/>
            <p:cNvGrpSpPr/>
            <p:nvPr/>
          </p:nvGrpSpPr>
          <p:grpSpPr>
            <a:xfrm>
              <a:off x="3178925" y="2988350"/>
              <a:ext cx="1548950" cy="1340325"/>
              <a:chOff x="1300875" y="2988350"/>
              <a:chExt cx="1548950" cy="1340325"/>
            </a:xfrm>
          </p:grpSpPr>
          <p:grpSp>
            <p:nvGrpSpPr>
              <p:cNvPr id="1236" name="Shape 1236"/>
              <p:cNvGrpSpPr/>
              <p:nvPr/>
            </p:nvGrpSpPr>
            <p:grpSpPr>
              <a:xfrm>
                <a:off x="1300875" y="3678700"/>
                <a:ext cx="1548950" cy="649975"/>
                <a:chOff x="1300875" y="3678700"/>
                <a:chExt cx="1548950" cy="649975"/>
              </a:xfrm>
            </p:grpSpPr>
            <p:grpSp>
              <p:nvGrpSpPr>
                <p:cNvPr id="1237" name="Shape 1237"/>
                <p:cNvGrpSpPr/>
                <p:nvPr/>
              </p:nvGrpSpPr>
              <p:grpSpPr>
                <a:xfrm>
                  <a:off x="1300875" y="3678700"/>
                  <a:ext cx="660825" cy="649975"/>
                  <a:chOff x="1300875" y="3678700"/>
                  <a:chExt cx="660825" cy="649975"/>
                </a:xfrm>
              </p:grpSpPr>
              <p:grpSp>
                <p:nvGrpSpPr>
                  <p:cNvPr id="1238" name="Shape 1238"/>
                  <p:cNvGrpSpPr/>
                  <p:nvPr/>
                </p:nvGrpSpPr>
                <p:grpSpPr>
                  <a:xfrm>
                    <a:off x="1300875" y="4087775"/>
                    <a:ext cx="660825" cy="240900"/>
                    <a:chOff x="1300875" y="4087775"/>
                    <a:chExt cx="660825" cy="240900"/>
                  </a:xfrm>
                </p:grpSpPr>
                <p:sp>
                  <p:nvSpPr>
                    <p:cNvPr id="1239" name="Shape 1239"/>
                    <p:cNvSpPr/>
                    <p:nvPr/>
                  </p:nvSpPr>
                  <p:spPr>
                    <a:xfrm>
                      <a:off x="1300875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1240" name="Shape 1240"/>
                    <p:cNvSpPr/>
                    <p:nvPr/>
                  </p:nvSpPr>
                  <p:spPr>
                    <a:xfrm>
                      <a:off x="1720800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</p:grpSp>
              <p:sp>
                <p:nvSpPr>
                  <p:cNvPr id="1241" name="Shape 1241"/>
                  <p:cNvSpPr/>
                  <p:nvPr/>
                </p:nvSpPr>
                <p:spPr>
                  <a:xfrm>
                    <a:off x="1546837" y="3678700"/>
                    <a:ext cx="168900" cy="168900"/>
                  </a:xfrm>
                  <a:prstGeom prst="ellipse">
                    <a:avLst/>
                  </a:prstGeom>
                  <a:solidFill>
                    <a:srgbClr val="D9D2E9"/>
                  </a:solidFill>
                  <a:ln w="19050" cap="flat" cmpd="sng">
                    <a:solidFill>
                      <a:srgbClr val="8E7CC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/>
                  </a:p>
                </p:txBody>
              </p:sp>
              <p:cxnSp>
                <p:nvCxnSpPr>
                  <p:cNvPr id="1242" name="Shape 1242"/>
                  <p:cNvCxnSpPr>
                    <a:stCxn id="1239" idx="0"/>
                    <a:endCxn id="1241" idx="3"/>
                  </p:cNvCxnSpPr>
                  <p:nvPr/>
                </p:nvCxnSpPr>
                <p:spPr>
                  <a:xfrm rot="10800000" flipH="1">
                    <a:off x="1421325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  <p:cxnSp>
                <p:nvCxnSpPr>
                  <p:cNvPr id="1243" name="Shape 1243"/>
                  <p:cNvCxnSpPr>
                    <a:stCxn id="1240" idx="0"/>
                    <a:endCxn id="1241" idx="5"/>
                  </p:cNvCxnSpPr>
                  <p:nvPr/>
                </p:nvCxnSpPr>
                <p:spPr>
                  <a:xfrm rot="10800000">
                    <a:off x="1690950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</p:grpSp>
            <p:grpSp>
              <p:nvGrpSpPr>
                <p:cNvPr id="1244" name="Shape 1244"/>
                <p:cNvGrpSpPr/>
                <p:nvPr/>
              </p:nvGrpSpPr>
              <p:grpSpPr>
                <a:xfrm>
                  <a:off x="2189000" y="3678700"/>
                  <a:ext cx="660825" cy="649975"/>
                  <a:chOff x="1300875" y="3678700"/>
                  <a:chExt cx="660825" cy="649975"/>
                </a:xfrm>
              </p:grpSpPr>
              <p:grpSp>
                <p:nvGrpSpPr>
                  <p:cNvPr id="1245" name="Shape 1245"/>
                  <p:cNvGrpSpPr/>
                  <p:nvPr/>
                </p:nvGrpSpPr>
                <p:grpSpPr>
                  <a:xfrm>
                    <a:off x="1300875" y="4087775"/>
                    <a:ext cx="660825" cy="240900"/>
                    <a:chOff x="1300875" y="4087775"/>
                    <a:chExt cx="660825" cy="240900"/>
                  </a:xfrm>
                </p:grpSpPr>
                <p:sp>
                  <p:nvSpPr>
                    <p:cNvPr id="1246" name="Shape 1246"/>
                    <p:cNvSpPr/>
                    <p:nvPr/>
                  </p:nvSpPr>
                  <p:spPr>
                    <a:xfrm>
                      <a:off x="1300875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1247" name="Shape 1247"/>
                    <p:cNvSpPr/>
                    <p:nvPr/>
                  </p:nvSpPr>
                  <p:spPr>
                    <a:xfrm>
                      <a:off x="1720800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</p:grpSp>
              <p:sp>
                <p:nvSpPr>
                  <p:cNvPr id="1248" name="Shape 1248"/>
                  <p:cNvSpPr/>
                  <p:nvPr/>
                </p:nvSpPr>
                <p:spPr>
                  <a:xfrm>
                    <a:off x="1546837" y="3678700"/>
                    <a:ext cx="168900" cy="168900"/>
                  </a:xfrm>
                  <a:prstGeom prst="ellipse">
                    <a:avLst/>
                  </a:prstGeom>
                  <a:solidFill>
                    <a:srgbClr val="D9D2E9"/>
                  </a:solidFill>
                  <a:ln w="19050" cap="flat" cmpd="sng">
                    <a:solidFill>
                      <a:srgbClr val="8E7CC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/>
                  </a:p>
                </p:txBody>
              </p:sp>
              <p:cxnSp>
                <p:nvCxnSpPr>
                  <p:cNvPr id="1249" name="Shape 1249"/>
                  <p:cNvCxnSpPr>
                    <a:stCxn id="1246" idx="0"/>
                    <a:endCxn id="1248" idx="3"/>
                  </p:cNvCxnSpPr>
                  <p:nvPr/>
                </p:nvCxnSpPr>
                <p:spPr>
                  <a:xfrm rot="10800000" flipH="1">
                    <a:off x="1421325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  <p:cxnSp>
                <p:nvCxnSpPr>
                  <p:cNvPr id="1250" name="Shape 1250"/>
                  <p:cNvCxnSpPr>
                    <a:stCxn id="1247" idx="0"/>
                    <a:endCxn id="1248" idx="5"/>
                  </p:cNvCxnSpPr>
                  <p:nvPr/>
                </p:nvCxnSpPr>
                <p:spPr>
                  <a:xfrm rot="10800000">
                    <a:off x="1690950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</p:grpSp>
          </p:grpSp>
          <p:sp>
            <p:nvSpPr>
              <p:cNvPr id="1251" name="Shape 1251"/>
              <p:cNvSpPr/>
              <p:nvPr/>
            </p:nvSpPr>
            <p:spPr>
              <a:xfrm>
                <a:off x="1990887" y="2988350"/>
                <a:ext cx="168900" cy="1689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8E7CC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/>
              </a:p>
            </p:txBody>
          </p:sp>
          <p:cxnSp>
            <p:nvCxnSpPr>
              <p:cNvPr id="1252" name="Shape 1252"/>
              <p:cNvCxnSpPr>
                <a:stCxn id="1241" idx="7"/>
                <a:endCxn id="1251" idx="3"/>
              </p:cNvCxnSpPr>
              <p:nvPr/>
            </p:nvCxnSpPr>
            <p:spPr>
              <a:xfrm rot="10800000" flipH="1">
                <a:off x="1691002" y="3132534"/>
                <a:ext cx="324600" cy="57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1253" name="Shape 1253"/>
              <p:cNvCxnSpPr>
                <a:stCxn id="1248" idx="1"/>
                <a:endCxn id="1251" idx="5"/>
              </p:cNvCxnSpPr>
              <p:nvPr/>
            </p:nvCxnSpPr>
            <p:spPr>
              <a:xfrm rot="10800000">
                <a:off x="2135097" y="3132534"/>
                <a:ext cx="324600" cy="57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</p:grpSp>
      <p:sp>
        <p:nvSpPr>
          <p:cNvPr id="1254" name="Shape 1254"/>
          <p:cNvSpPr/>
          <p:nvPr/>
        </p:nvSpPr>
        <p:spPr>
          <a:xfrm>
            <a:off x="4487537" y="2394249"/>
            <a:ext cx="168900" cy="168900"/>
          </a:xfrm>
          <a:prstGeom prst="ellipse">
            <a:avLst/>
          </a:prstGeom>
          <a:solidFill>
            <a:srgbClr val="D9D2E9"/>
          </a:solidFill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cxnSp>
        <p:nvCxnSpPr>
          <p:cNvPr id="1255" name="Shape 1255"/>
          <p:cNvCxnSpPr>
            <a:stCxn id="1232" idx="7"/>
            <a:endCxn id="1254" idx="3"/>
          </p:cNvCxnSpPr>
          <p:nvPr/>
        </p:nvCxnSpPr>
        <p:spPr>
          <a:xfrm rot="10800000" flipH="1">
            <a:off x="3692677" y="2538358"/>
            <a:ext cx="819600" cy="7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1256" name="Shape 1256"/>
          <p:cNvCxnSpPr>
            <a:stCxn id="1254" idx="5"/>
            <a:endCxn id="1251" idx="1"/>
          </p:cNvCxnSpPr>
          <p:nvPr/>
        </p:nvCxnSpPr>
        <p:spPr>
          <a:xfrm>
            <a:off x="4631702" y="2538414"/>
            <a:ext cx="819600" cy="7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1257" name="Shape 1257"/>
          <p:cNvSpPr txBox="1"/>
          <p:nvPr/>
        </p:nvSpPr>
        <p:spPr>
          <a:xfrm>
            <a:off x="2728100" y="4677924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000</a:t>
            </a:r>
          </a:p>
        </p:txBody>
      </p:sp>
      <p:sp>
        <p:nvSpPr>
          <p:cNvPr id="1258" name="Shape 1258"/>
          <p:cNvSpPr txBox="1"/>
          <p:nvPr/>
        </p:nvSpPr>
        <p:spPr>
          <a:xfrm>
            <a:off x="3148050" y="4677924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001</a:t>
            </a:r>
          </a:p>
        </p:txBody>
      </p:sp>
      <p:sp>
        <p:nvSpPr>
          <p:cNvPr id="1259" name="Shape 1259"/>
          <p:cNvSpPr txBox="1"/>
          <p:nvPr/>
        </p:nvSpPr>
        <p:spPr>
          <a:xfrm>
            <a:off x="3614825" y="4677924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010</a:t>
            </a:r>
          </a:p>
        </p:txBody>
      </p:sp>
      <p:sp>
        <p:nvSpPr>
          <p:cNvPr id="1260" name="Shape 1260"/>
          <p:cNvSpPr txBox="1"/>
          <p:nvPr/>
        </p:nvSpPr>
        <p:spPr>
          <a:xfrm>
            <a:off x="4041425" y="4677924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011</a:t>
            </a:r>
          </a:p>
        </p:txBody>
      </p:sp>
      <p:sp>
        <p:nvSpPr>
          <p:cNvPr id="1261" name="Shape 1261"/>
          <p:cNvSpPr txBox="1"/>
          <p:nvPr/>
        </p:nvSpPr>
        <p:spPr>
          <a:xfrm>
            <a:off x="4598275" y="4677924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1262" name="Shape 1262"/>
          <p:cNvSpPr txBox="1"/>
          <p:nvPr/>
        </p:nvSpPr>
        <p:spPr>
          <a:xfrm>
            <a:off x="5035175" y="4677924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101</a:t>
            </a:r>
          </a:p>
        </p:txBody>
      </p:sp>
      <p:sp>
        <p:nvSpPr>
          <p:cNvPr id="1263" name="Shape 1263"/>
          <p:cNvSpPr txBox="1"/>
          <p:nvPr/>
        </p:nvSpPr>
        <p:spPr>
          <a:xfrm>
            <a:off x="5495225" y="4677924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110</a:t>
            </a:r>
          </a:p>
        </p:txBody>
      </p:sp>
      <p:sp>
        <p:nvSpPr>
          <p:cNvPr id="1264" name="Shape 1264"/>
          <p:cNvSpPr txBox="1"/>
          <p:nvPr/>
        </p:nvSpPr>
        <p:spPr>
          <a:xfrm>
            <a:off x="5935250" y="4677924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111</a:t>
            </a:r>
          </a:p>
        </p:txBody>
      </p:sp>
      <p:sp>
        <p:nvSpPr>
          <p:cNvPr id="1265" name="Shape 1265"/>
          <p:cNvSpPr txBox="1"/>
          <p:nvPr/>
        </p:nvSpPr>
        <p:spPr>
          <a:xfrm>
            <a:off x="2728100" y="3626399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00X</a:t>
            </a:r>
          </a:p>
        </p:txBody>
      </p:sp>
      <p:sp>
        <p:nvSpPr>
          <p:cNvPr id="1266" name="Shape 1266"/>
          <p:cNvSpPr txBox="1"/>
          <p:nvPr/>
        </p:nvSpPr>
        <p:spPr>
          <a:xfrm>
            <a:off x="3071650" y="2957624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0XX</a:t>
            </a:r>
          </a:p>
        </p:txBody>
      </p:sp>
      <p:sp>
        <p:nvSpPr>
          <p:cNvPr id="1267" name="Shape 1267"/>
          <p:cNvSpPr txBox="1"/>
          <p:nvPr/>
        </p:nvSpPr>
        <p:spPr>
          <a:xfrm>
            <a:off x="3939725" y="2046549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XXX</a:t>
            </a:r>
          </a:p>
        </p:txBody>
      </p:sp>
    </p:spTree>
    <p:extLst>
      <p:ext uri="{BB962C8B-B14F-4D97-AF65-F5344CB8AC3E}">
        <p14:creationId xmlns:p14="http://schemas.microsoft.com/office/powerpoint/2010/main" val="138571406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Shape 1272"/>
          <p:cNvSpPr txBox="1">
            <a:spLocks noGrp="1"/>
          </p:cNvSpPr>
          <p:nvPr>
            <p:ph type="title"/>
          </p:nvPr>
        </p:nvSpPr>
        <p:spPr>
          <a:xfrm>
            <a:off x="458400" y="564076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Topologii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rutare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spatele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unor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DHT - Arbore</a:t>
            </a:r>
          </a:p>
        </p:txBody>
      </p:sp>
      <p:sp>
        <p:nvSpPr>
          <p:cNvPr id="1326" name="Shape 1326"/>
          <p:cNvSpPr txBox="1">
            <a:spLocks noGrp="1"/>
          </p:cNvSpPr>
          <p:nvPr>
            <p:ph type="body" idx="1"/>
          </p:nvPr>
        </p:nvSpPr>
        <p:spPr>
          <a:xfrm>
            <a:off x="5066700" y="2054125"/>
            <a:ext cx="3765600" cy="11016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ro-RO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Neighbor</a:t>
            </a:r>
            <a:r>
              <a:rPr lang="ro-RO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o-RO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selection</a:t>
            </a:r>
            <a:r>
              <a:rPr lang="ro-RO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un nod pentru fiecare prefix din subarborele opus</a:t>
            </a:r>
          </a:p>
        </p:txBody>
      </p:sp>
      <p:grpSp>
        <p:nvGrpSpPr>
          <p:cNvPr id="57" name="Shape 1332">
            <a:extLst>
              <a:ext uri="{FF2B5EF4-FFF2-40B4-BE49-F238E27FC236}">
                <a16:creationId xmlns:a16="http://schemas.microsoft.com/office/drawing/2014/main" id="{145635F2-63D8-ED4B-90A4-7940CBDA230B}"/>
              </a:ext>
            </a:extLst>
          </p:cNvPr>
          <p:cNvGrpSpPr/>
          <p:nvPr/>
        </p:nvGrpSpPr>
        <p:grpSpPr>
          <a:xfrm>
            <a:off x="1140350" y="3464351"/>
            <a:ext cx="3427000" cy="1340325"/>
            <a:chOff x="1300875" y="2988350"/>
            <a:chExt cx="3427000" cy="1340325"/>
          </a:xfrm>
        </p:grpSpPr>
        <p:grpSp>
          <p:nvGrpSpPr>
            <p:cNvPr id="58" name="Shape 1333">
              <a:extLst>
                <a:ext uri="{FF2B5EF4-FFF2-40B4-BE49-F238E27FC236}">
                  <a16:creationId xmlns:a16="http://schemas.microsoft.com/office/drawing/2014/main" id="{3FF2EC54-FF65-5444-934E-E048A66B66F8}"/>
                </a:ext>
              </a:extLst>
            </p:cNvPr>
            <p:cNvGrpSpPr/>
            <p:nvPr/>
          </p:nvGrpSpPr>
          <p:grpSpPr>
            <a:xfrm>
              <a:off x="1300875" y="2988350"/>
              <a:ext cx="1548950" cy="1340325"/>
              <a:chOff x="1300875" y="2988350"/>
              <a:chExt cx="1548950" cy="1340325"/>
            </a:xfrm>
          </p:grpSpPr>
          <p:grpSp>
            <p:nvGrpSpPr>
              <p:cNvPr id="78" name="Shape 1334">
                <a:extLst>
                  <a:ext uri="{FF2B5EF4-FFF2-40B4-BE49-F238E27FC236}">
                    <a16:creationId xmlns:a16="http://schemas.microsoft.com/office/drawing/2014/main" id="{0C380AB1-EA88-5844-A29C-5786E8F6394C}"/>
                  </a:ext>
                </a:extLst>
              </p:cNvPr>
              <p:cNvGrpSpPr/>
              <p:nvPr/>
            </p:nvGrpSpPr>
            <p:grpSpPr>
              <a:xfrm>
                <a:off x="1300875" y="3678700"/>
                <a:ext cx="1548950" cy="649975"/>
                <a:chOff x="1300875" y="3678700"/>
                <a:chExt cx="1548950" cy="649975"/>
              </a:xfrm>
            </p:grpSpPr>
            <p:grpSp>
              <p:nvGrpSpPr>
                <p:cNvPr id="82" name="Shape 1335">
                  <a:extLst>
                    <a:ext uri="{FF2B5EF4-FFF2-40B4-BE49-F238E27FC236}">
                      <a16:creationId xmlns:a16="http://schemas.microsoft.com/office/drawing/2014/main" id="{986D59F9-8CFB-8C4E-BCC5-130C87FC1F29}"/>
                    </a:ext>
                  </a:extLst>
                </p:cNvPr>
                <p:cNvGrpSpPr/>
                <p:nvPr/>
              </p:nvGrpSpPr>
              <p:grpSpPr>
                <a:xfrm>
                  <a:off x="1300875" y="3678700"/>
                  <a:ext cx="660825" cy="649975"/>
                  <a:chOff x="1300875" y="3678700"/>
                  <a:chExt cx="660825" cy="649975"/>
                </a:xfrm>
              </p:grpSpPr>
              <p:grpSp>
                <p:nvGrpSpPr>
                  <p:cNvPr id="90" name="Shape 1336">
                    <a:extLst>
                      <a:ext uri="{FF2B5EF4-FFF2-40B4-BE49-F238E27FC236}">
                        <a16:creationId xmlns:a16="http://schemas.microsoft.com/office/drawing/2014/main" id="{55903E9A-D754-214E-95AD-19FD3054EA1C}"/>
                      </a:ext>
                    </a:extLst>
                  </p:cNvPr>
                  <p:cNvGrpSpPr/>
                  <p:nvPr/>
                </p:nvGrpSpPr>
                <p:grpSpPr>
                  <a:xfrm>
                    <a:off x="1300875" y="4087775"/>
                    <a:ext cx="660825" cy="240900"/>
                    <a:chOff x="1300875" y="4087775"/>
                    <a:chExt cx="660825" cy="240900"/>
                  </a:xfrm>
                </p:grpSpPr>
                <p:sp>
                  <p:nvSpPr>
                    <p:cNvPr id="94" name="Shape 1337">
                      <a:extLst>
                        <a:ext uri="{FF2B5EF4-FFF2-40B4-BE49-F238E27FC236}">
                          <a16:creationId xmlns:a16="http://schemas.microsoft.com/office/drawing/2014/main" id="{F515219F-D400-334B-BB98-1671E55AB9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875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D9EAD3"/>
                    </a:solidFill>
                    <a:ln w="19050" cap="flat" cmpd="sng">
                      <a:solidFill>
                        <a:srgbClr val="93C47D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95" name="Shape 1338">
                      <a:extLst>
                        <a:ext uri="{FF2B5EF4-FFF2-40B4-BE49-F238E27FC236}">
                          <a16:creationId xmlns:a16="http://schemas.microsoft.com/office/drawing/2014/main" id="{8CB67FFB-D13F-8C44-9226-000F76790E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0800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</p:grpSp>
              <p:sp>
                <p:nvSpPr>
                  <p:cNvPr id="91" name="Shape 1339">
                    <a:extLst>
                      <a:ext uri="{FF2B5EF4-FFF2-40B4-BE49-F238E27FC236}">
                        <a16:creationId xmlns:a16="http://schemas.microsoft.com/office/drawing/2014/main" id="{4D59F9AF-871C-DA45-A68C-9CF87685B710}"/>
                      </a:ext>
                    </a:extLst>
                  </p:cNvPr>
                  <p:cNvSpPr/>
                  <p:nvPr/>
                </p:nvSpPr>
                <p:spPr>
                  <a:xfrm>
                    <a:off x="1546837" y="3678700"/>
                    <a:ext cx="168900" cy="168900"/>
                  </a:xfrm>
                  <a:prstGeom prst="ellipse">
                    <a:avLst/>
                  </a:prstGeom>
                  <a:solidFill>
                    <a:srgbClr val="D9D2E9"/>
                  </a:solidFill>
                  <a:ln w="19050" cap="flat" cmpd="sng">
                    <a:solidFill>
                      <a:srgbClr val="8E7CC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/>
                  </a:p>
                </p:txBody>
              </p:sp>
              <p:cxnSp>
                <p:nvCxnSpPr>
                  <p:cNvPr id="92" name="Shape 1340">
                    <a:extLst>
                      <a:ext uri="{FF2B5EF4-FFF2-40B4-BE49-F238E27FC236}">
                        <a16:creationId xmlns:a16="http://schemas.microsoft.com/office/drawing/2014/main" id="{6E7494A0-D066-C34E-B1C2-0C1085D43A88}"/>
                      </a:ext>
                    </a:extLst>
                  </p:cNvPr>
                  <p:cNvCxnSpPr>
                    <a:stCxn id="94" idx="0"/>
                    <a:endCxn id="91" idx="3"/>
                  </p:cNvCxnSpPr>
                  <p:nvPr/>
                </p:nvCxnSpPr>
                <p:spPr>
                  <a:xfrm rot="10800000" flipH="1">
                    <a:off x="1421325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  <p:cxnSp>
                <p:nvCxnSpPr>
                  <p:cNvPr id="93" name="Shape 1341">
                    <a:extLst>
                      <a:ext uri="{FF2B5EF4-FFF2-40B4-BE49-F238E27FC236}">
                        <a16:creationId xmlns:a16="http://schemas.microsoft.com/office/drawing/2014/main" id="{2B286125-F8FE-5742-B1AE-A7206417FDA0}"/>
                      </a:ext>
                    </a:extLst>
                  </p:cNvPr>
                  <p:cNvCxnSpPr>
                    <a:stCxn id="95" idx="0"/>
                    <a:endCxn id="91" idx="5"/>
                  </p:cNvCxnSpPr>
                  <p:nvPr/>
                </p:nvCxnSpPr>
                <p:spPr>
                  <a:xfrm rot="10800000">
                    <a:off x="1690950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</p:grpSp>
            <p:grpSp>
              <p:nvGrpSpPr>
                <p:cNvPr id="83" name="Shape 1342">
                  <a:extLst>
                    <a:ext uri="{FF2B5EF4-FFF2-40B4-BE49-F238E27FC236}">
                      <a16:creationId xmlns:a16="http://schemas.microsoft.com/office/drawing/2014/main" id="{D400F8C2-CDBD-BC49-AF1D-CDB1753B9AF2}"/>
                    </a:ext>
                  </a:extLst>
                </p:cNvPr>
                <p:cNvGrpSpPr/>
                <p:nvPr/>
              </p:nvGrpSpPr>
              <p:grpSpPr>
                <a:xfrm>
                  <a:off x="2189000" y="3678700"/>
                  <a:ext cx="660825" cy="649975"/>
                  <a:chOff x="1300875" y="3678700"/>
                  <a:chExt cx="660825" cy="649975"/>
                </a:xfrm>
              </p:grpSpPr>
              <p:grpSp>
                <p:nvGrpSpPr>
                  <p:cNvPr id="84" name="Shape 1343">
                    <a:extLst>
                      <a:ext uri="{FF2B5EF4-FFF2-40B4-BE49-F238E27FC236}">
                        <a16:creationId xmlns:a16="http://schemas.microsoft.com/office/drawing/2014/main" id="{9F38A12A-210E-A64A-8454-35DED84C7C19}"/>
                      </a:ext>
                    </a:extLst>
                  </p:cNvPr>
                  <p:cNvGrpSpPr/>
                  <p:nvPr/>
                </p:nvGrpSpPr>
                <p:grpSpPr>
                  <a:xfrm>
                    <a:off x="1300875" y="4087775"/>
                    <a:ext cx="660825" cy="240900"/>
                    <a:chOff x="1300875" y="4087775"/>
                    <a:chExt cx="660825" cy="240900"/>
                  </a:xfrm>
                </p:grpSpPr>
                <p:sp>
                  <p:nvSpPr>
                    <p:cNvPr id="88" name="Shape 1344">
                      <a:extLst>
                        <a:ext uri="{FF2B5EF4-FFF2-40B4-BE49-F238E27FC236}">
                          <a16:creationId xmlns:a16="http://schemas.microsoft.com/office/drawing/2014/main" id="{465B0CA9-E0DD-0747-9D25-665E6BA5C1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875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89" name="Shape 1345">
                      <a:extLst>
                        <a:ext uri="{FF2B5EF4-FFF2-40B4-BE49-F238E27FC236}">
                          <a16:creationId xmlns:a16="http://schemas.microsoft.com/office/drawing/2014/main" id="{6BDC075C-5728-A646-A370-583DCF3406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0800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</p:grpSp>
              <p:sp>
                <p:nvSpPr>
                  <p:cNvPr id="85" name="Shape 1346">
                    <a:extLst>
                      <a:ext uri="{FF2B5EF4-FFF2-40B4-BE49-F238E27FC236}">
                        <a16:creationId xmlns:a16="http://schemas.microsoft.com/office/drawing/2014/main" id="{89B458A4-1B04-A248-99E9-C1599180713D}"/>
                      </a:ext>
                    </a:extLst>
                  </p:cNvPr>
                  <p:cNvSpPr/>
                  <p:nvPr/>
                </p:nvSpPr>
                <p:spPr>
                  <a:xfrm>
                    <a:off x="1546837" y="3678700"/>
                    <a:ext cx="168900" cy="168900"/>
                  </a:xfrm>
                  <a:prstGeom prst="ellipse">
                    <a:avLst/>
                  </a:prstGeom>
                  <a:solidFill>
                    <a:srgbClr val="D9D2E9"/>
                  </a:solidFill>
                  <a:ln w="19050" cap="flat" cmpd="sng">
                    <a:solidFill>
                      <a:srgbClr val="8E7CC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/>
                  </a:p>
                </p:txBody>
              </p:sp>
              <p:cxnSp>
                <p:nvCxnSpPr>
                  <p:cNvPr id="86" name="Shape 1347">
                    <a:extLst>
                      <a:ext uri="{FF2B5EF4-FFF2-40B4-BE49-F238E27FC236}">
                        <a16:creationId xmlns:a16="http://schemas.microsoft.com/office/drawing/2014/main" id="{D8B5BBB7-056E-0A44-B412-59E9FAABE0C1}"/>
                      </a:ext>
                    </a:extLst>
                  </p:cNvPr>
                  <p:cNvCxnSpPr>
                    <a:stCxn id="88" idx="0"/>
                    <a:endCxn id="85" idx="3"/>
                  </p:cNvCxnSpPr>
                  <p:nvPr/>
                </p:nvCxnSpPr>
                <p:spPr>
                  <a:xfrm rot="10800000" flipH="1">
                    <a:off x="1421325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  <p:cxnSp>
                <p:nvCxnSpPr>
                  <p:cNvPr id="87" name="Shape 1348">
                    <a:extLst>
                      <a:ext uri="{FF2B5EF4-FFF2-40B4-BE49-F238E27FC236}">
                        <a16:creationId xmlns:a16="http://schemas.microsoft.com/office/drawing/2014/main" id="{469F27CF-3A96-F04B-9539-2BC110CA2FD5}"/>
                      </a:ext>
                    </a:extLst>
                  </p:cNvPr>
                  <p:cNvCxnSpPr>
                    <a:stCxn id="89" idx="0"/>
                    <a:endCxn id="85" idx="5"/>
                  </p:cNvCxnSpPr>
                  <p:nvPr/>
                </p:nvCxnSpPr>
                <p:spPr>
                  <a:xfrm rot="10800000">
                    <a:off x="1690950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</p:grpSp>
          </p:grpSp>
          <p:sp>
            <p:nvSpPr>
              <p:cNvPr id="79" name="Shape 1349">
                <a:extLst>
                  <a:ext uri="{FF2B5EF4-FFF2-40B4-BE49-F238E27FC236}">
                    <a16:creationId xmlns:a16="http://schemas.microsoft.com/office/drawing/2014/main" id="{43B73BCA-9F0B-2745-AA94-A615B85449C4}"/>
                  </a:ext>
                </a:extLst>
              </p:cNvPr>
              <p:cNvSpPr/>
              <p:nvPr/>
            </p:nvSpPr>
            <p:spPr>
              <a:xfrm>
                <a:off x="1990887" y="2988350"/>
                <a:ext cx="168900" cy="1689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8E7CC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/>
              </a:p>
            </p:txBody>
          </p:sp>
          <p:cxnSp>
            <p:nvCxnSpPr>
              <p:cNvPr id="80" name="Shape 1350">
                <a:extLst>
                  <a:ext uri="{FF2B5EF4-FFF2-40B4-BE49-F238E27FC236}">
                    <a16:creationId xmlns:a16="http://schemas.microsoft.com/office/drawing/2014/main" id="{2BEF1434-8A66-8F43-B39A-8E12B44491FA}"/>
                  </a:ext>
                </a:extLst>
              </p:cNvPr>
              <p:cNvCxnSpPr>
                <a:stCxn id="91" idx="7"/>
                <a:endCxn id="79" idx="3"/>
              </p:cNvCxnSpPr>
              <p:nvPr/>
            </p:nvCxnSpPr>
            <p:spPr>
              <a:xfrm rot="10800000" flipH="1">
                <a:off x="1691002" y="3132534"/>
                <a:ext cx="324600" cy="57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81" name="Shape 1351">
                <a:extLst>
                  <a:ext uri="{FF2B5EF4-FFF2-40B4-BE49-F238E27FC236}">
                    <a16:creationId xmlns:a16="http://schemas.microsoft.com/office/drawing/2014/main" id="{79A93C5B-C865-674F-BC2B-9CCCB83A0C7E}"/>
                  </a:ext>
                </a:extLst>
              </p:cNvPr>
              <p:cNvCxnSpPr>
                <a:stCxn id="85" idx="1"/>
                <a:endCxn id="79" idx="5"/>
              </p:cNvCxnSpPr>
              <p:nvPr/>
            </p:nvCxnSpPr>
            <p:spPr>
              <a:xfrm rot="10800000">
                <a:off x="2135097" y="3132534"/>
                <a:ext cx="324600" cy="57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  <p:grpSp>
          <p:nvGrpSpPr>
            <p:cNvPr id="59" name="Shape 1352">
              <a:extLst>
                <a:ext uri="{FF2B5EF4-FFF2-40B4-BE49-F238E27FC236}">
                  <a16:creationId xmlns:a16="http://schemas.microsoft.com/office/drawing/2014/main" id="{476D5CD6-EB1A-C04B-B903-E66CEA4C2536}"/>
                </a:ext>
              </a:extLst>
            </p:cNvPr>
            <p:cNvGrpSpPr/>
            <p:nvPr/>
          </p:nvGrpSpPr>
          <p:grpSpPr>
            <a:xfrm>
              <a:off x="3178925" y="2988350"/>
              <a:ext cx="1548950" cy="1340325"/>
              <a:chOff x="1300875" y="2988350"/>
              <a:chExt cx="1548950" cy="1340325"/>
            </a:xfrm>
          </p:grpSpPr>
          <p:grpSp>
            <p:nvGrpSpPr>
              <p:cNvPr id="60" name="Shape 1353">
                <a:extLst>
                  <a:ext uri="{FF2B5EF4-FFF2-40B4-BE49-F238E27FC236}">
                    <a16:creationId xmlns:a16="http://schemas.microsoft.com/office/drawing/2014/main" id="{8243B045-0C55-864A-B5F6-622279AC4FD3}"/>
                  </a:ext>
                </a:extLst>
              </p:cNvPr>
              <p:cNvGrpSpPr/>
              <p:nvPr/>
            </p:nvGrpSpPr>
            <p:grpSpPr>
              <a:xfrm>
                <a:off x="1300875" y="3678700"/>
                <a:ext cx="1548950" cy="649975"/>
                <a:chOff x="1300875" y="3678700"/>
                <a:chExt cx="1548950" cy="649975"/>
              </a:xfrm>
            </p:grpSpPr>
            <p:grpSp>
              <p:nvGrpSpPr>
                <p:cNvPr id="64" name="Shape 1354">
                  <a:extLst>
                    <a:ext uri="{FF2B5EF4-FFF2-40B4-BE49-F238E27FC236}">
                      <a16:creationId xmlns:a16="http://schemas.microsoft.com/office/drawing/2014/main" id="{8011053C-605E-4F45-8BE0-B5F9DC358631}"/>
                    </a:ext>
                  </a:extLst>
                </p:cNvPr>
                <p:cNvGrpSpPr/>
                <p:nvPr/>
              </p:nvGrpSpPr>
              <p:grpSpPr>
                <a:xfrm>
                  <a:off x="1300875" y="3678700"/>
                  <a:ext cx="660825" cy="649975"/>
                  <a:chOff x="1300875" y="3678700"/>
                  <a:chExt cx="660825" cy="649975"/>
                </a:xfrm>
              </p:grpSpPr>
              <p:grpSp>
                <p:nvGrpSpPr>
                  <p:cNvPr id="72" name="Shape 1355">
                    <a:extLst>
                      <a:ext uri="{FF2B5EF4-FFF2-40B4-BE49-F238E27FC236}">
                        <a16:creationId xmlns:a16="http://schemas.microsoft.com/office/drawing/2014/main" id="{788BE2B4-D6E5-F34B-A10D-12F461C58983}"/>
                      </a:ext>
                    </a:extLst>
                  </p:cNvPr>
                  <p:cNvGrpSpPr/>
                  <p:nvPr/>
                </p:nvGrpSpPr>
                <p:grpSpPr>
                  <a:xfrm>
                    <a:off x="1300875" y="4087775"/>
                    <a:ext cx="660825" cy="240900"/>
                    <a:chOff x="1300875" y="4087775"/>
                    <a:chExt cx="660825" cy="240900"/>
                  </a:xfrm>
                </p:grpSpPr>
                <p:sp>
                  <p:nvSpPr>
                    <p:cNvPr id="76" name="Shape 1356">
                      <a:extLst>
                        <a:ext uri="{FF2B5EF4-FFF2-40B4-BE49-F238E27FC236}">
                          <a16:creationId xmlns:a16="http://schemas.microsoft.com/office/drawing/2014/main" id="{E6799AE7-45E0-AF45-B42A-6DF0ECABF9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875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77" name="Shape 1357">
                      <a:extLst>
                        <a:ext uri="{FF2B5EF4-FFF2-40B4-BE49-F238E27FC236}">
                          <a16:creationId xmlns:a16="http://schemas.microsoft.com/office/drawing/2014/main" id="{680C69F3-29AE-A342-B78D-CCC68EB741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0800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</p:grpSp>
              <p:sp>
                <p:nvSpPr>
                  <p:cNvPr id="73" name="Shape 1358">
                    <a:extLst>
                      <a:ext uri="{FF2B5EF4-FFF2-40B4-BE49-F238E27FC236}">
                        <a16:creationId xmlns:a16="http://schemas.microsoft.com/office/drawing/2014/main" id="{BEAEBF03-38F2-7345-AD80-A483D9F6B398}"/>
                      </a:ext>
                    </a:extLst>
                  </p:cNvPr>
                  <p:cNvSpPr/>
                  <p:nvPr/>
                </p:nvSpPr>
                <p:spPr>
                  <a:xfrm>
                    <a:off x="1546837" y="3678700"/>
                    <a:ext cx="168900" cy="168900"/>
                  </a:xfrm>
                  <a:prstGeom prst="ellipse">
                    <a:avLst/>
                  </a:prstGeom>
                  <a:solidFill>
                    <a:srgbClr val="D9D2E9"/>
                  </a:solidFill>
                  <a:ln w="19050" cap="flat" cmpd="sng">
                    <a:solidFill>
                      <a:srgbClr val="8E7CC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/>
                  </a:p>
                </p:txBody>
              </p:sp>
              <p:cxnSp>
                <p:nvCxnSpPr>
                  <p:cNvPr id="74" name="Shape 1359">
                    <a:extLst>
                      <a:ext uri="{FF2B5EF4-FFF2-40B4-BE49-F238E27FC236}">
                        <a16:creationId xmlns:a16="http://schemas.microsoft.com/office/drawing/2014/main" id="{74273121-2AE6-F840-B18D-D46DCFADE931}"/>
                      </a:ext>
                    </a:extLst>
                  </p:cNvPr>
                  <p:cNvCxnSpPr>
                    <a:stCxn id="76" idx="0"/>
                    <a:endCxn id="73" idx="3"/>
                  </p:cNvCxnSpPr>
                  <p:nvPr/>
                </p:nvCxnSpPr>
                <p:spPr>
                  <a:xfrm rot="10800000" flipH="1">
                    <a:off x="1421325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  <p:cxnSp>
                <p:nvCxnSpPr>
                  <p:cNvPr id="75" name="Shape 1360">
                    <a:extLst>
                      <a:ext uri="{FF2B5EF4-FFF2-40B4-BE49-F238E27FC236}">
                        <a16:creationId xmlns:a16="http://schemas.microsoft.com/office/drawing/2014/main" id="{504D1C40-A7C0-0049-9901-FB74FA379A67}"/>
                      </a:ext>
                    </a:extLst>
                  </p:cNvPr>
                  <p:cNvCxnSpPr>
                    <a:stCxn id="77" idx="0"/>
                    <a:endCxn id="73" idx="5"/>
                  </p:cNvCxnSpPr>
                  <p:nvPr/>
                </p:nvCxnSpPr>
                <p:spPr>
                  <a:xfrm rot="10800000">
                    <a:off x="1690950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</p:grpSp>
            <p:grpSp>
              <p:nvGrpSpPr>
                <p:cNvPr id="65" name="Shape 1361">
                  <a:extLst>
                    <a:ext uri="{FF2B5EF4-FFF2-40B4-BE49-F238E27FC236}">
                      <a16:creationId xmlns:a16="http://schemas.microsoft.com/office/drawing/2014/main" id="{74E9A59F-5BA6-A944-8D8D-A49409B8C07E}"/>
                    </a:ext>
                  </a:extLst>
                </p:cNvPr>
                <p:cNvGrpSpPr/>
                <p:nvPr/>
              </p:nvGrpSpPr>
              <p:grpSpPr>
                <a:xfrm>
                  <a:off x="2189000" y="3678700"/>
                  <a:ext cx="660825" cy="649975"/>
                  <a:chOff x="1300875" y="3678700"/>
                  <a:chExt cx="660825" cy="649975"/>
                </a:xfrm>
              </p:grpSpPr>
              <p:grpSp>
                <p:nvGrpSpPr>
                  <p:cNvPr id="66" name="Shape 1362">
                    <a:extLst>
                      <a:ext uri="{FF2B5EF4-FFF2-40B4-BE49-F238E27FC236}">
                        <a16:creationId xmlns:a16="http://schemas.microsoft.com/office/drawing/2014/main" id="{2F7CC20B-5B45-B741-AA24-8471C2A4BDEF}"/>
                      </a:ext>
                    </a:extLst>
                  </p:cNvPr>
                  <p:cNvGrpSpPr/>
                  <p:nvPr/>
                </p:nvGrpSpPr>
                <p:grpSpPr>
                  <a:xfrm>
                    <a:off x="1300875" y="4087775"/>
                    <a:ext cx="660825" cy="240900"/>
                    <a:chOff x="1300875" y="4087775"/>
                    <a:chExt cx="660825" cy="240900"/>
                  </a:xfrm>
                </p:grpSpPr>
                <p:sp>
                  <p:nvSpPr>
                    <p:cNvPr id="70" name="Shape 1363">
                      <a:extLst>
                        <a:ext uri="{FF2B5EF4-FFF2-40B4-BE49-F238E27FC236}">
                          <a16:creationId xmlns:a16="http://schemas.microsoft.com/office/drawing/2014/main" id="{2CD7EDCC-E68D-B549-A576-8CDEA99E3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0875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  <p:sp>
                  <p:nvSpPr>
                    <p:cNvPr id="71" name="Shape 1364">
                      <a:extLst>
                        <a:ext uri="{FF2B5EF4-FFF2-40B4-BE49-F238E27FC236}">
                          <a16:creationId xmlns:a16="http://schemas.microsoft.com/office/drawing/2014/main" id="{5B5ABAA8-A5B4-5D46-824C-FFBAE06BBD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0800" y="4087775"/>
                      <a:ext cx="240900" cy="240900"/>
                    </a:xfrm>
                    <a:prstGeom prst="flowChartAlternateProcess">
                      <a:avLst/>
                    </a:prstGeom>
                    <a:solidFill>
                      <a:srgbClr val="CFE2F3"/>
                    </a:solidFill>
                    <a:ln w="19050" cap="flat" cmpd="sng">
                      <a:solidFill>
                        <a:srgbClr val="4A86E8"/>
                      </a:solidFill>
                      <a:prstDash val="solid"/>
                      <a:round/>
                      <a:headEnd type="none" w="med" len="med"/>
                      <a:tailEnd type="none" w="med" len="med"/>
                    </a:ln>
                  </p:spPr>
                  <p:txBody>
                    <a:bodyPr lIns="91425" tIns="91425" rIns="91425" bIns="91425" anchor="ctr" anchorCtr="0">
                      <a:noAutofit/>
                    </a:bodyPr>
                    <a:lstStyle/>
                    <a:p>
                      <a:pPr>
                        <a:spcBef>
                          <a:spcPts val="0"/>
                        </a:spcBef>
                      </a:pPr>
                      <a:endParaRPr i="1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p:txBody>
                </p:sp>
              </p:grpSp>
              <p:sp>
                <p:nvSpPr>
                  <p:cNvPr id="67" name="Shape 1365">
                    <a:extLst>
                      <a:ext uri="{FF2B5EF4-FFF2-40B4-BE49-F238E27FC236}">
                        <a16:creationId xmlns:a16="http://schemas.microsoft.com/office/drawing/2014/main" id="{6B40A04D-43FF-174D-B95E-7CF3F013519A}"/>
                      </a:ext>
                    </a:extLst>
                  </p:cNvPr>
                  <p:cNvSpPr/>
                  <p:nvPr/>
                </p:nvSpPr>
                <p:spPr>
                  <a:xfrm>
                    <a:off x="1546837" y="3678700"/>
                    <a:ext cx="168900" cy="168900"/>
                  </a:xfrm>
                  <a:prstGeom prst="ellipse">
                    <a:avLst/>
                  </a:prstGeom>
                  <a:solidFill>
                    <a:srgbClr val="D9D2E9"/>
                  </a:solidFill>
                  <a:ln w="19050" cap="flat" cmpd="sng">
                    <a:solidFill>
                      <a:srgbClr val="8E7CC3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/>
                  </a:p>
                </p:txBody>
              </p:sp>
              <p:cxnSp>
                <p:nvCxnSpPr>
                  <p:cNvPr id="68" name="Shape 1366">
                    <a:extLst>
                      <a:ext uri="{FF2B5EF4-FFF2-40B4-BE49-F238E27FC236}">
                        <a16:creationId xmlns:a16="http://schemas.microsoft.com/office/drawing/2014/main" id="{F169583D-3D25-AB44-A612-263A35C5A64E}"/>
                      </a:ext>
                    </a:extLst>
                  </p:cNvPr>
                  <p:cNvCxnSpPr>
                    <a:stCxn id="70" idx="0"/>
                    <a:endCxn id="67" idx="3"/>
                  </p:cNvCxnSpPr>
                  <p:nvPr/>
                </p:nvCxnSpPr>
                <p:spPr>
                  <a:xfrm rot="10800000" flipH="1">
                    <a:off x="1421325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  <p:cxnSp>
                <p:nvCxnSpPr>
                  <p:cNvPr id="69" name="Shape 1367">
                    <a:extLst>
                      <a:ext uri="{FF2B5EF4-FFF2-40B4-BE49-F238E27FC236}">
                        <a16:creationId xmlns:a16="http://schemas.microsoft.com/office/drawing/2014/main" id="{27CF40F4-BD04-C841-9036-4F4DAD1F56F3}"/>
                      </a:ext>
                    </a:extLst>
                  </p:cNvPr>
                  <p:cNvCxnSpPr>
                    <a:stCxn id="71" idx="0"/>
                    <a:endCxn id="67" idx="5"/>
                  </p:cNvCxnSpPr>
                  <p:nvPr/>
                </p:nvCxnSpPr>
                <p:spPr>
                  <a:xfrm rot="10800000">
                    <a:off x="1690950" y="3822875"/>
                    <a:ext cx="150300" cy="264900"/>
                  </a:xfrm>
                  <a:prstGeom prst="straightConnector1">
                    <a:avLst/>
                  </a:prstGeom>
                  <a:noFill/>
                  <a:ln w="9525" cap="flat" cmpd="sng">
                    <a:solidFill>
                      <a:schemeClr val="dk2"/>
                    </a:solidFill>
                    <a:prstDash val="solid"/>
                    <a:round/>
                    <a:headEnd type="none" w="lg" len="lg"/>
                    <a:tailEnd type="none" w="lg" len="lg"/>
                  </a:ln>
                </p:spPr>
              </p:cxnSp>
            </p:grpSp>
          </p:grpSp>
          <p:sp>
            <p:nvSpPr>
              <p:cNvPr id="61" name="Shape 1368">
                <a:extLst>
                  <a:ext uri="{FF2B5EF4-FFF2-40B4-BE49-F238E27FC236}">
                    <a16:creationId xmlns:a16="http://schemas.microsoft.com/office/drawing/2014/main" id="{1A2E92EE-8E7F-DC4E-8E5C-CB14D505172B}"/>
                  </a:ext>
                </a:extLst>
              </p:cNvPr>
              <p:cNvSpPr/>
              <p:nvPr/>
            </p:nvSpPr>
            <p:spPr>
              <a:xfrm>
                <a:off x="1990887" y="2988350"/>
                <a:ext cx="168900" cy="168900"/>
              </a:xfrm>
              <a:prstGeom prst="ellipse">
                <a:avLst/>
              </a:prstGeom>
              <a:solidFill>
                <a:srgbClr val="D9D2E9"/>
              </a:solidFill>
              <a:ln w="19050" cap="flat" cmpd="sng">
                <a:solidFill>
                  <a:srgbClr val="8E7CC3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lIns="91425" tIns="91425" rIns="91425" bIns="91425" anchor="ctr" anchorCtr="0">
                <a:noAutofit/>
              </a:bodyPr>
              <a:lstStyle/>
              <a:p>
                <a:pPr>
                  <a:spcBef>
                    <a:spcPts val="0"/>
                  </a:spcBef>
                </a:pPr>
                <a:endParaRPr/>
              </a:p>
            </p:txBody>
          </p:sp>
          <p:cxnSp>
            <p:nvCxnSpPr>
              <p:cNvPr id="62" name="Shape 1369">
                <a:extLst>
                  <a:ext uri="{FF2B5EF4-FFF2-40B4-BE49-F238E27FC236}">
                    <a16:creationId xmlns:a16="http://schemas.microsoft.com/office/drawing/2014/main" id="{98C20FC3-5287-084E-9908-280645196B39}"/>
                  </a:ext>
                </a:extLst>
              </p:cNvPr>
              <p:cNvCxnSpPr>
                <a:stCxn id="73" idx="7"/>
                <a:endCxn id="61" idx="3"/>
              </p:cNvCxnSpPr>
              <p:nvPr/>
            </p:nvCxnSpPr>
            <p:spPr>
              <a:xfrm rot="10800000" flipH="1">
                <a:off x="1691002" y="3132534"/>
                <a:ext cx="324600" cy="57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  <p:cxnSp>
            <p:nvCxnSpPr>
              <p:cNvPr id="63" name="Shape 1370">
                <a:extLst>
                  <a:ext uri="{FF2B5EF4-FFF2-40B4-BE49-F238E27FC236}">
                    <a16:creationId xmlns:a16="http://schemas.microsoft.com/office/drawing/2014/main" id="{65ED000E-BA85-DA49-8C91-CE39F5687CEE}"/>
                  </a:ext>
                </a:extLst>
              </p:cNvPr>
              <p:cNvCxnSpPr>
                <a:stCxn id="67" idx="1"/>
                <a:endCxn id="61" idx="5"/>
              </p:cNvCxnSpPr>
              <p:nvPr/>
            </p:nvCxnSpPr>
            <p:spPr>
              <a:xfrm rot="10800000">
                <a:off x="2135097" y="3132534"/>
                <a:ext cx="324600" cy="5709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lg" len="lg"/>
                <a:tailEnd type="none" w="lg" len="lg"/>
              </a:ln>
            </p:spPr>
          </p:cxnSp>
        </p:grpSp>
      </p:grpSp>
      <p:sp>
        <p:nvSpPr>
          <p:cNvPr id="96" name="Shape 1371">
            <a:extLst>
              <a:ext uri="{FF2B5EF4-FFF2-40B4-BE49-F238E27FC236}">
                <a16:creationId xmlns:a16="http://schemas.microsoft.com/office/drawing/2014/main" id="{4E6185E7-CC6E-3446-8540-B8E3A3B1A1FA}"/>
              </a:ext>
            </a:extLst>
          </p:cNvPr>
          <p:cNvSpPr/>
          <p:nvPr/>
        </p:nvSpPr>
        <p:spPr>
          <a:xfrm>
            <a:off x="2769387" y="2553275"/>
            <a:ext cx="168900" cy="168900"/>
          </a:xfrm>
          <a:prstGeom prst="ellipse">
            <a:avLst/>
          </a:prstGeom>
          <a:solidFill>
            <a:srgbClr val="D9D2E9"/>
          </a:solidFill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cxnSp>
        <p:nvCxnSpPr>
          <p:cNvPr id="97" name="Shape 1372">
            <a:extLst>
              <a:ext uri="{FF2B5EF4-FFF2-40B4-BE49-F238E27FC236}">
                <a16:creationId xmlns:a16="http://schemas.microsoft.com/office/drawing/2014/main" id="{956B5E01-9728-9148-9C61-40721E3822EE}"/>
              </a:ext>
            </a:extLst>
          </p:cNvPr>
          <p:cNvCxnSpPr>
            <a:stCxn id="79" idx="7"/>
            <a:endCxn id="96" idx="3"/>
          </p:cNvCxnSpPr>
          <p:nvPr/>
        </p:nvCxnSpPr>
        <p:spPr>
          <a:xfrm rot="10800000" flipH="1">
            <a:off x="1974527" y="2697384"/>
            <a:ext cx="819600" cy="7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8" name="Shape 1373">
            <a:extLst>
              <a:ext uri="{FF2B5EF4-FFF2-40B4-BE49-F238E27FC236}">
                <a16:creationId xmlns:a16="http://schemas.microsoft.com/office/drawing/2014/main" id="{99CB2AEE-E6AE-0C49-AD3A-862A6690D5B3}"/>
              </a:ext>
            </a:extLst>
          </p:cNvPr>
          <p:cNvCxnSpPr>
            <a:stCxn id="96" idx="5"/>
            <a:endCxn id="61" idx="1"/>
          </p:cNvCxnSpPr>
          <p:nvPr/>
        </p:nvCxnSpPr>
        <p:spPr>
          <a:xfrm>
            <a:off x="2913552" y="2697440"/>
            <a:ext cx="819600" cy="7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9" name="Shape 1374">
            <a:extLst>
              <a:ext uri="{FF2B5EF4-FFF2-40B4-BE49-F238E27FC236}">
                <a16:creationId xmlns:a16="http://schemas.microsoft.com/office/drawing/2014/main" id="{FFCC1CA3-B3EE-C847-A105-A3A23CA39B7E}"/>
              </a:ext>
            </a:extLst>
          </p:cNvPr>
          <p:cNvSpPr txBox="1"/>
          <p:nvPr/>
        </p:nvSpPr>
        <p:spPr>
          <a:xfrm>
            <a:off x="1009950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000</a:t>
            </a:r>
          </a:p>
        </p:txBody>
      </p:sp>
      <p:sp>
        <p:nvSpPr>
          <p:cNvPr id="100" name="Shape 1375">
            <a:extLst>
              <a:ext uri="{FF2B5EF4-FFF2-40B4-BE49-F238E27FC236}">
                <a16:creationId xmlns:a16="http://schemas.microsoft.com/office/drawing/2014/main" id="{72EBA09F-2AE6-4645-B968-D4202A5C4B6B}"/>
              </a:ext>
            </a:extLst>
          </p:cNvPr>
          <p:cNvSpPr txBox="1"/>
          <p:nvPr/>
        </p:nvSpPr>
        <p:spPr>
          <a:xfrm>
            <a:off x="1429900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001</a:t>
            </a:r>
          </a:p>
        </p:txBody>
      </p:sp>
      <p:sp>
        <p:nvSpPr>
          <p:cNvPr id="101" name="Shape 1376">
            <a:extLst>
              <a:ext uri="{FF2B5EF4-FFF2-40B4-BE49-F238E27FC236}">
                <a16:creationId xmlns:a16="http://schemas.microsoft.com/office/drawing/2014/main" id="{E9F6139C-1A2D-494B-A615-F53D16B9BC47}"/>
              </a:ext>
            </a:extLst>
          </p:cNvPr>
          <p:cNvSpPr txBox="1"/>
          <p:nvPr/>
        </p:nvSpPr>
        <p:spPr>
          <a:xfrm>
            <a:off x="1896675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010</a:t>
            </a:r>
          </a:p>
        </p:txBody>
      </p:sp>
      <p:sp>
        <p:nvSpPr>
          <p:cNvPr id="102" name="Shape 1377">
            <a:extLst>
              <a:ext uri="{FF2B5EF4-FFF2-40B4-BE49-F238E27FC236}">
                <a16:creationId xmlns:a16="http://schemas.microsoft.com/office/drawing/2014/main" id="{7465A60E-F8FB-FB41-914D-4A69825A64DE}"/>
              </a:ext>
            </a:extLst>
          </p:cNvPr>
          <p:cNvSpPr txBox="1"/>
          <p:nvPr/>
        </p:nvSpPr>
        <p:spPr>
          <a:xfrm>
            <a:off x="2323275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011</a:t>
            </a:r>
          </a:p>
        </p:txBody>
      </p:sp>
      <p:sp>
        <p:nvSpPr>
          <p:cNvPr id="103" name="Shape 1378">
            <a:extLst>
              <a:ext uri="{FF2B5EF4-FFF2-40B4-BE49-F238E27FC236}">
                <a16:creationId xmlns:a16="http://schemas.microsoft.com/office/drawing/2014/main" id="{667B62E4-3779-0547-8C7A-D52926D15D5F}"/>
              </a:ext>
            </a:extLst>
          </p:cNvPr>
          <p:cNvSpPr txBox="1"/>
          <p:nvPr/>
        </p:nvSpPr>
        <p:spPr>
          <a:xfrm>
            <a:off x="2880125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104" name="Shape 1379">
            <a:extLst>
              <a:ext uri="{FF2B5EF4-FFF2-40B4-BE49-F238E27FC236}">
                <a16:creationId xmlns:a16="http://schemas.microsoft.com/office/drawing/2014/main" id="{27ED6FEF-E6E1-9041-B994-EC31F308431A}"/>
              </a:ext>
            </a:extLst>
          </p:cNvPr>
          <p:cNvSpPr txBox="1"/>
          <p:nvPr/>
        </p:nvSpPr>
        <p:spPr>
          <a:xfrm>
            <a:off x="3317025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101</a:t>
            </a:r>
          </a:p>
        </p:txBody>
      </p:sp>
      <p:sp>
        <p:nvSpPr>
          <p:cNvPr id="105" name="Shape 1380">
            <a:extLst>
              <a:ext uri="{FF2B5EF4-FFF2-40B4-BE49-F238E27FC236}">
                <a16:creationId xmlns:a16="http://schemas.microsoft.com/office/drawing/2014/main" id="{0303F14C-1A01-8D48-B9F1-4A77CFFCEAB1}"/>
              </a:ext>
            </a:extLst>
          </p:cNvPr>
          <p:cNvSpPr txBox="1"/>
          <p:nvPr/>
        </p:nvSpPr>
        <p:spPr>
          <a:xfrm>
            <a:off x="3777075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110</a:t>
            </a:r>
          </a:p>
        </p:txBody>
      </p:sp>
      <p:sp>
        <p:nvSpPr>
          <p:cNvPr id="106" name="Shape 1381">
            <a:extLst>
              <a:ext uri="{FF2B5EF4-FFF2-40B4-BE49-F238E27FC236}">
                <a16:creationId xmlns:a16="http://schemas.microsoft.com/office/drawing/2014/main" id="{54F8316D-3C4C-6742-BEB1-FCE9F33EE8E4}"/>
              </a:ext>
            </a:extLst>
          </p:cNvPr>
          <p:cNvSpPr txBox="1"/>
          <p:nvPr/>
        </p:nvSpPr>
        <p:spPr>
          <a:xfrm>
            <a:off x="4217100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111</a:t>
            </a:r>
          </a:p>
        </p:txBody>
      </p:sp>
      <p:sp>
        <p:nvSpPr>
          <p:cNvPr id="107" name="Shape 1382">
            <a:extLst>
              <a:ext uri="{FF2B5EF4-FFF2-40B4-BE49-F238E27FC236}">
                <a16:creationId xmlns:a16="http://schemas.microsoft.com/office/drawing/2014/main" id="{1AA3D917-A48D-B944-B254-A0C38CC651D6}"/>
              </a:ext>
            </a:extLst>
          </p:cNvPr>
          <p:cNvSpPr txBox="1"/>
          <p:nvPr/>
        </p:nvSpPr>
        <p:spPr>
          <a:xfrm>
            <a:off x="1009950" y="378542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00X</a:t>
            </a:r>
          </a:p>
        </p:txBody>
      </p:sp>
      <p:sp>
        <p:nvSpPr>
          <p:cNvPr id="108" name="Shape 1383">
            <a:extLst>
              <a:ext uri="{FF2B5EF4-FFF2-40B4-BE49-F238E27FC236}">
                <a16:creationId xmlns:a16="http://schemas.microsoft.com/office/drawing/2014/main" id="{35EAA166-9138-CA4D-9C2B-854B6DCE933B}"/>
              </a:ext>
            </a:extLst>
          </p:cNvPr>
          <p:cNvSpPr txBox="1"/>
          <p:nvPr/>
        </p:nvSpPr>
        <p:spPr>
          <a:xfrm>
            <a:off x="1353500" y="31166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0XX</a:t>
            </a:r>
          </a:p>
        </p:txBody>
      </p:sp>
      <p:sp>
        <p:nvSpPr>
          <p:cNvPr id="109" name="Shape 1384">
            <a:extLst>
              <a:ext uri="{FF2B5EF4-FFF2-40B4-BE49-F238E27FC236}">
                <a16:creationId xmlns:a16="http://schemas.microsoft.com/office/drawing/2014/main" id="{D1D3BB6B-0928-7042-9A29-E49F3127172D}"/>
              </a:ext>
            </a:extLst>
          </p:cNvPr>
          <p:cNvSpPr txBox="1"/>
          <p:nvPr/>
        </p:nvSpPr>
        <p:spPr>
          <a:xfrm>
            <a:off x="2221575" y="220557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XXX</a:t>
            </a:r>
          </a:p>
        </p:txBody>
      </p:sp>
      <p:sp>
        <p:nvSpPr>
          <p:cNvPr id="110" name="Shape 1386">
            <a:extLst>
              <a:ext uri="{FF2B5EF4-FFF2-40B4-BE49-F238E27FC236}">
                <a16:creationId xmlns:a16="http://schemas.microsoft.com/office/drawing/2014/main" id="{CC7F2173-A033-DC45-8C76-C7A185C9E39E}"/>
              </a:ext>
            </a:extLst>
          </p:cNvPr>
          <p:cNvSpPr/>
          <p:nvPr/>
        </p:nvSpPr>
        <p:spPr>
          <a:xfrm>
            <a:off x="1498225" y="4455700"/>
            <a:ext cx="357000" cy="434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1" name="Shape 1387">
            <a:extLst>
              <a:ext uri="{FF2B5EF4-FFF2-40B4-BE49-F238E27FC236}">
                <a16:creationId xmlns:a16="http://schemas.microsoft.com/office/drawing/2014/main" id="{B213E4C6-0642-5A4D-A808-4BB8CE6085D6}"/>
              </a:ext>
            </a:extLst>
          </p:cNvPr>
          <p:cNvSpPr/>
          <p:nvPr/>
        </p:nvSpPr>
        <p:spPr>
          <a:xfrm>
            <a:off x="1968975" y="4455700"/>
            <a:ext cx="800400" cy="434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2" name="Shape 1388">
            <a:extLst>
              <a:ext uri="{FF2B5EF4-FFF2-40B4-BE49-F238E27FC236}">
                <a16:creationId xmlns:a16="http://schemas.microsoft.com/office/drawing/2014/main" id="{C7C3F885-43BE-ED4C-BF13-C3063E37AA63}"/>
              </a:ext>
            </a:extLst>
          </p:cNvPr>
          <p:cNvSpPr/>
          <p:nvPr/>
        </p:nvSpPr>
        <p:spPr>
          <a:xfrm>
            <a:off x="2938300" y="4455700"/>
            <a:ext cx="1703400" cy="434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150937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Shape 1393"/>
          <p:cNvSpPr txBox="1">
            <a:spLocks noGrp="1"/>
          </p:cNvSpPr>
          <p:nvPr>
            <p:ph type="title"/>
          </p:nvPr>
        </p:nvSpPr>
        <p:spPr>
          <a:xfrm>
            <a:off x="540300" y="65773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Topologii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rutare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spatele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unor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DHT - Arbore</a:t>
            </a:r>
          </a:p>
        </p:txBody>
      </p:sp>
      <p:sp>
        <p:nvSpPr>
          <p:cNvPr id="1446" name="Shape 1446"/>
          <p:cNvSpPr txBox="1">
            <a:spLocks noGrp="1"/>
          </p:cNvSpPr>
          <p:nvPr>
            <p:ph type="body" idx="1"/>
          </p:nvPr>
        </p:nvSpPr>
        <p:spPr>
          <a:xfrm>
            <a:off x="4800600" y="1445777"/>
            <a:ext cx="3765600" cy="11016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ro-RO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Neighbor</a:t>
            </a:r>
            <a:r>
              <a:rPr lang="ro-RO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ro-RO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selection</a:t>
            </a:r>
            <a:r>
              <a:rPr lang="ro-RO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– un nod pentru fiecare prefix din subarborele opus</a:t>
            </a:r>
          </a:p>
        </p:txBody>
      </p:sp>
      <p:sp>
        <p:nvSpPr>
          <p:cNvPr id="1447" name="Shape 1447"/>
          <p:cNvSpPr txBox="1">
            <a:spLocks noGrp="1"/>
          </p:cNvSpPr>
          <p:nvPr>
            <p:ph type="body" idx="1"/>
          </p:nvPr>
        </p:nvSpPr>
        <p:spPr>
          <a:xfrm>
            <a:off x="4800600" y="2855500"/>
            <a:ext cx="3765600" cy="8700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Route selection –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rutarea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catre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vecinul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din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subarborele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destinatiei</a:t>
            </a:r>
            <a:endParaRPr lang="en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57" name="Shape 1453">
            <a:extLst>
              <a:ext uri="{FF2B5EF4-FFF2-40B4-BE49-F238E27FC236}">
                <a16:creationId xmlns:a16="http://schemas.microsoft.com/office/drawing/2014/main" id="{121B3EC1-AD70-5542-AFDF-DDCDB099230B}"/>
              </a:ext>
            </a:extLst>
          </p:cNvPr>
          <p:cNvGrpSpPr/>
          <p:nvPr/>
        </p:nvGrpSpPr>
        <p:grpSpPr>
          <a:xfrm>
            <a:off x="1140350" y="3464351"/>
            <a:ext cx="1548950" cy="1340325"/>
            <a:chOff x="1300875" y="2988350"/>
            <a:chExt cx="1548950" cy="1340325"/>
          </a:xfrm>
        </p:grpSpPr>
        <p:grpSp>
          <p:nvGrpSpPr>
            <p:cNvPr id="58" name="Shape 1454">
              <a:extLst>
                <a:ext uri="{FF2B5EF4-FFF2-40B4-BE49-F238E27FC236}">
                  <a16:creationId xmlns:a16="http://schemas.microsoft.com/office/drawing/2014/main" id="{A36A4505-6D0A-4D4E-BA08-BF9C9059AFD7}"/>
                </a:ext>
              </a:extLst>
            </p:cNvPr>
            <p:cNvGrpSpPr/>
            <p:nvPr/>
          </p:nvGrpSpPr>
          <p:grpSpPr>
            <a:xfrm>
              <a:off x="1300875" y="3678700"/>
              <a:ext cx="1548950" cy="649975"/>
              <a:chOff x="1300875" y="3678700"/>
              <a:chExt cx="1548950" cy="649975"/>
            </a:xfrm>
          </p:grpSpPr>
          <p:grpSp>
            <p:nvGrpSpPr>
              <p:cNvPr id="62" name="Shape 1455">
                <a:extLst>
                  <a:ext uri="{FF2B5EF4-FFF2-40B4-BE49-F238E27FC236}">
                    <a16:creationId xmlns:a16="http://schemas.microsoft.com/office/drawing/2014/main" id="{C53C374B-3808-C342-A81C-293C33F84F58}"/>
                  </a:ext>
                </a:extLst>
              </p:cNvPr>
              <p:cNvGrpSpPr/>
              <p:nvPr/>
            </p:nvGrpSpPr>
            <p:grpSpPr>
              <a:xfrm>
                <a:off x="1300875" y="3678700"/>
                <a:ext cx="660825" cy="649975"/>
                <a:chOff x="1300875" y="3678700"/>
                <a:chExt cx="660825" cy="649975"/>
              </a:xfrm>
            </p:grpSpPr>
            <p:grpSp>
              <p:nvGrpSpPr>
                <p:cNvPr id="70" name="Shape 1456">
                  <a:extLst>
                    <a:ext uri="{FF2B5EF4-FFF2-40B4-BE49-F238E27FC236}">
                      <a16:creationId xmlns:a16="http://schemas.microsoft.com/office/drawing/2014/main" id="{E92311A7-909A-354C-9347-7F9926E49A8B}"/>
                    </a:ext>
                  </a:extLst>
                </p:cNvPr>
                <p:cNvGrpSpPr/>
                <p:nvPr/>
              </p:nvGrpSpPr>
              <p:grpSpPr>
                <a:xfrm>
                  <a:off x="1300875" y="4087775"/>
                  <a:ext cx="660825" cy="240900"/>
                  <a:chOff x="1300875" y="4087775"/>
                  <a:chExt cx="660825" cy="240900"/>
                </a:xfrm>
              </p:grpSpPr>
              <p:sp>
                <p:nvSpPr>
                  <p:cNvPr id="74" name="Shape 1457">
                    <a:extLst>
                      <a:ext uri="{FF2B5EF4-FFF2-40B4-BE49-F238E27FC236}">
                        <a16:creationId xmlns:a16="http://schemas.microsoft.com/office/drawing/2014/main" id="{208BD316-267A-FE45-B324-D705F87D4181}"/>
                      </a:ext>
                    </a:extLst>
                  </p:cNvPr>
                  <p:cNvSpPr/>
                  <p:nvPr/>
                </p:nvSpPr>
                <p:spPr>
                  <a:xfrm>
                    <a:off x="1300875" y="4087775"/>
                    <a:ext cx="240900" cy="240900"/>
                  </a:xfrm>
                  <a:prstGeom prst="flowChartAlternateProcess">
                    <a:avLst/>
                  </a:prstGeom>
                  <a:solidFill>
                    <a:srgbClr val="D9EAD3"/>
                  </a:solidFill>
                  <a:ln w="19050" cap="flat" cmpd="sng">
                    <a:solidFill>
                      <a:srgbClr val="93C47D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 i="1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75" name="Shape 1458">
                    <a:extLst>
                      <a:ext uri="{FF2B5EF4-FFF2-40B4-BE49-F238E27FC236}">
                        <a16:creationId xmlns:a16="http://schemas.microsoft.com/office/drawing/2014/main" id="{135ED01A-3644-4147-BDB4-C455BA99537B}"/>
                      </a:ext>
                    </a:extLst>
                  </p:cNvPr>
                  <p:cNvSpPr/>
                  <p:nvPr/>
                </p:nvSpPr>
                <p:spPr>
                  <a:xfrm>
                    <a:off x="1720800" y="4087775"/>
                    <a:ext cx="240900" cy="240900"/>
                  </a:xfrm>
                  <a:prstGeom prst="flowChartAlternateProcess">
                    <a:avLst/>
                  </a:prstGeom>
                  <a:solidFill>
                    <a:srgbClr val="CFE2F3"/>
                  </a:solidFill>
                  <a:ln w="19050" cap="flat" cmpd="sng">
                    <a:solidFill>
                      <a:srgbClr val="4A86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 i="1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71" name="Shape 1459">
                  <a:extLst>
                    <a:ext uri="{FF2B5EF4-FFF2-40B4-BE49-F238E27FC236}">
                      <a16:creationId xmlns:a16="http://schemas.microsoft.com/office/drawing/2014/main" id="{67CF2030-0B12-0E4A-A206-B1C52D0E4B05}"/>
                    </a:ext>
                  </a:extLst>
                </p:cNvPr>
                <p:cNvSpPr/>
                <p:nvPr/>
              </p:nvSpPr>
              <p:spPr>
                <a:xfrm>
                  <a:off x="1546837" y="3678700"/>
                  <a:ext cx="168900" cy="168900"/>
                </a:xfrm>
                <a:prstGeom prst="ellipse">
                  <a:avLst/>
                </a:prstGeom>
                <a:solidFill>
                  <a:srgbClr val="D9D2E9"/>
                </a:solidFill>
                <a:ln w="19050" cap="flat" cmpd="sng">
                  <a:solidFill>
                    <a:srgbClr val="8E7CC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</a:pPr>
                  <a:endParaRPr/>
                </a:p>
              </p:txBody>
            </p:sp>
            <p:cxnSp>
              <p:nvCxnSpPr>
                <p:cNvPr id="72" name="Shape 1460">
                  <a:extLst>
                    <a:ext uri="{FF2B5EF4-FFF2-40B4-BE49-F238E27FC236}">
                      <a16:creationId xmlns:a16="http://schemas.microsoft.com/office/drawing/2014/main" id="{0F66D4AC-49D0-F94B-9D82-16657AA0D4E8}"/>
                    </a:ext>
                  </a:extLst>
                </p:cNvPr>
                <p:cNvCxnSpPr>
                  <a:stCxn id="74" idx="0"/>
                  <a:endCxn id="71" idx="3"/>
                </p:cNvCxnSpPr>
                <p:nvPr/>
              </p:nvCxnSpPr>
              <p:spPr>
                <a:xfrm rot="10800000" flipH="1">
                  <a:off x="1421325" y="3822875"/>
                  <a:ext cx="150300" cy="26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73" name="Shape 1461">
                  <a:extLst>
                    <a:ext uri="{FF2B5EF4-FFF2-40B4-BE49-F238E27FC236}">
                      <a16:creationId xmlns:a16="http://schemas.microsoft.com/office/drawing/2014/main" id="{5622999B-400E-FD47-8A43-0606787A0905}"/>
                    </a:ext>
                  </a:extLst>
                </p:cNvPr>
                <p:cNvCxnSpPr>
                  <a:stCxn id="75" idx="0"/>
                  <a:endCxn id="71" idx="5"/>
                </p:cNvCxnSpPr>
                <p:nvPr/>
              </p:nvCxnSpPr>
              <p:spPr>
                <a:xfrm rot="10800000">
                  <a:off x="1690950" y="3822875"/>
                  <a:ext cx="150300" cy="26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63" name="Shape 1462">
                <a:extLst>
                  <a:ext uri="{FF2B5EF4-FFF2-40B4-BE49-F238E27FC236}">
                    <a16:creationId xmlns:a16="http://schemas.microsoft.com/office/drawing/2014/main" id="{9C3162CC-8632-8E49-BB0E-087B679D830E}"/>
                  </a:ext>
                </a:extLst>
              </p:cNvPr>
              <p:cNvGrpSpPr/>
              <p:nvPr/>
            </p:nvGrpSpPr>
            <p:grpSpPr>
              <a:xfrm>
                <a:off x="2189000" y="3678700"/>
                <a:ext cx="660825" cy="649975"/>
                <a:chOff x="1300875" y="3678700"/>
                <a:chExt cx="660825" cy="649975"/>
              </a:xfrm>
            </p:grpSpPr>
            <p:grpSp>
              <p:nvGrpSpPr>
                <p:cNvPr id="64" name="Shape 1463">
                  <a:extLst>
                    <a:ext uri="{FF2B5EF4-FFF2-40B4-BE49-F238E27FC236}">
                      <a16:creationId xmlns:a16="http://schemas.microsoft.com/office/drawing/2014/main" id="{A90AC09A-06AB-0D4B-911F-15A114C4CEAF}"/>
                    </a:ext>
                  </a:extLst>
                </p:cNvPr>
                <p:cNvGrpSpPr/>
                <p:nvPr/>
              </p:nvGrpSpPr>
              <p:grpSpPr>
                <a:xfrm>
                  <a:off x="1300875" y="4087775"/>
                  <a:ext cx="660825" cy="240900"/>
                  <a:chOff x="1300875" y="4087775"/>
                  <a:chExt cx="660825" cy="240900"/>
                </a:xfrm>
              </p:grpSpPr>
              <p:sp>
                <p:nvSpPr>
                  <p:cNvPr id="68" name="Shape 1464">
                    <a:extLst>
                      <a:ext uri="{FF2B5EF4-FFF2-40B4-BE49-F238E27FC236}">
                        <a16:creationId xmlns:a16="http://schemas.microsoft.com/office/drawing/2014/main" id="{8862BCD7-543B-364F-B8A4-16B37947BD88}"/>
                      </a:ext>
                    </a:extLst>
                  </p:cNvPr>
                  <p:cNvSpPr/>
                  <p:nvPr/>
                </p:nvSpPr>
                <p:spPr>
                  <a:xfrm>
                    <a:off x="1300875" y="4087775"/>
                    <a:ext cx="240900" cy="240900"/>
                  </a:xfrm>
                  <a:prstGeom prst="flowChartAlternateProcess">
                    <a:avLst/>
                  </a:prstGeom>
                  <a:solidFill>
                    <a:srgbClr val="CFE2F3"/>
                  </a:solidFill>
                  <a:ln w="19050" cap="flat" cmpd="sng">
                    <a:solidFill>
                      <a:srgbClr val="4A86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 i="1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69" name="Shape 1465">
                    <a:extLst>
                      <a:ext uri="{FF2B5EF4-FFF2-40B4-BE49-F238E27FC236}">
                        <a16:creationId xmlns:a16="http://schemas.microsoft.com/office/drawing/2014/main" id="{68A1DDBB-C9FA-D34A-B7AA-53C9DCAF6902}"/>
                      </a:ext>
                    </a:extLst>
                  </p:cNvPr>
                  <p:cNvSpPr/>
                  <p:nvPr/>
                </p:nvSpPr>
                <p:spPr>
                  <a:xfrm>
                    <a:off x="1720800" y="4087775"/>
                    <a:ext cx="240900" cy="240900"/>
                  </a:xfrm>
                  <a:prstGeom prst="flowChartAlternateProcess">
                    <a:avLst/>
                  </a:prstGeom>
                  <a:solidFill>
                    <a:srgbClr val="F4CCCC"/>
                  </a:solidFill>
                  <a:ln w="19050" cap="flat" cmpd="sng">
                    <a:solidFill>
                      <a:srgbClr val="E06666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 i="1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65" name="Shape 1466">
                  <a:extLst>
                    <a:ext uri="{FF2B5EF4-FFF2-40B4-BE49-F238E27FC236}">
                      <a16:creationId xmlns:a16="http://schemas.microsoft.com/office/drawing/2014/main" id="{957CBF60-6BA7-CC47-90BF-B9156539A72A}"/>
                    </a:ext>
                  </a:extLst>
                </p:cNvPr>
                <p:cNvSpPr/>
                <p:nvPr/>
              </p:nvSpPr>
              <p:spPr>
                <a:xfrm>
                  <a:off x="1546837" y="3678700"/>
                  <a:ext cx="168900" cy="168900"/>
                </a:xfrm>
                <a:prstGeom prst="ellipse">
                  <a:avLst/>
                </a:prstGeom>
                <a:solidFill>
                  <a:srgbClr val="D9D2E9"/>
                </a:solidFill>
                <a:ln w="19050" cap="flat" cmpd="sng">
                  <a:solidFill>
                    <a:srgbClr val="8E7CC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</a:pPr>
                  <a:endParaRPr/>
                </a:p>
              </p:txBody>
            </p:sp>
            <p:cxnSp>
              <p:nvCxnSpPr>
                <p:cNvPr id="66" name="Shape 1467">
                  <a:extLst>
                    <a:ext uri="{FF2B5EF4-FFF2-40B4-BE49-F238E27FC236}">
                      <a16:creationId xmlns:a16="http://schemas.microsoft.com/office/drawing/2014/main" id="{1683CA9F-FA5B-C54C-A54E-B4C24AD166C8}"/>
                    </a:ext>
                  </a:extLst>
                </p:cNvPr>
                <p:cNvCxnSpPr>
                  <a:stCxn id="68" idx="0"/>
                  <a:endCxn id="65" idx="3"/>
                </p:cNvCxnSpPr>
                <p:nvPr/>
              </p:nvCxnSpPr>
              <p:spPr>
                <a:xfrm rot="10800000" flipH="1">
                  <a:off x="1421325" y="3822875"/>
                  <a:ext cx="150300" cy="26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67" name="Shape 1468">
                  <a:extLst>
                    <a:ext uri="{FF2B5EF4-FFF2-40B4-BE49-F238E27FC236}">
                      <a16:creationId xmlns:a16="http://schemas.microsoft.com/office/drawing/2014/main" id="{916D2181-898E-864B-A050-BD02492B19EA}"/>
                    </a:ext>
                  </a:extLst>
                </p:cNvPr>
                <p:cNvCxnSpPr>
                  <a:stCxn id="69" idx="0"/>
                  <a:endCxn id="65" idx="5"/>
                </p:cNvCxnSpPr>
                <p:nvPr/>
              </p:nvCxnSpPr>
              <p:spPr>
                <a:xfrm rot="10800000">
                  <a:off x="1690950" y="3822875"/>
                  <a:ext cx="150300" cy="26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59" name="Shape 1469">
              <a:extLst>
                <a:ext uri="{FF2B5EF4-FFF2-40B4-BE49-F238E27FC236}">
                  <a16:creationId xmlns:a16="http://schemas.microsoft.com/office/drawing/2014/main" id="{35827919-5EF3-D844-BC86-D616DBF54FD9}"/>
                </a:ext>
              </a:extLst>
            </p:cNvPr>
            <p:cNvSpPr/>
            <p:nvPr/>
          </p:nvSpPr>
          <p:spPr>
            <a:xfrm>
              <a:off x="1990887" y="2988350"/>
              <a:ext cx="168900" cy="1689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8E7CC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/>
            </a:p>
          </p:txBody>
        </p:sp>
        <p:cxnSp>
          <p:nvCxnSpPr>
            <p:cNvPr id="60" name="Shape 1470">
              <a:extLst>
                <a:ext uri="{FF2B5EF4-FFF2-40B4-BE49-F238E27FC236}">
                  <a16:creationId xmlns:a16="http://schemas.microsoft.com/office/drawing/2014/main" id="{98C9ECC0-2609-4240-98CF-B2449FCE2B8D}"/>
                </a:ext>
              </a:extLst>
            </p:cNvPr>
            <p:cNvCxnSpPr>
              <a:stCxn id="71" idx="7"/>
              <a:endCxn id="59" idx="3"/>
            </p:cNvCxnSpPr>
            <p:nvPr/>
          </p:nvCxnSpPr>
          <p:spPr>
            <a:xfrm rot="10800000" flipH="1">
              <a:off x="1691002" y="3132534"/>
              <a:ext cx="324600" cy="57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61" name="Shape 1471">
              <a:extLst>
                <a:ext uri="{FF2B5EF4-FFF2-40B4-BE49-F238E27FC236}">
                  <a16:creationId xmlns:a16="http://schemas.microsoft.com/office/drawing/2014/main" id="{99E1C8AA-2B2B-6B4E-9CF8-7821A21C9DDB}"/>
                </a:ext>
              </a:extLst>
            </p:cNvPr>
            <p:cNvCxnSpPr>
              <a:stCxn id="65" idx="1"/>
              <a:endCxn id="59" idx="5"/>
            </p:cNvCxnSpPr>
            <p:nvPr/>
          </p:nvCxnSpPr>
          <p:spPr>
            <a:xfrm rot="10800000">
              <a:off x="2135097" y="3132534"/>
              <a:ext cx="324600" cy="57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grpSp>
        <p:nvGrpSpPr>
          <p:cNvPr id="76" name="Shape 1472">
            <a:extLst>
              <a:ext uri="{FF2B5EF4-FFF2-40B4-BE49-F238E27FC236}">
                <a16:creationId xmlns:a16="http://schemas.microsoft.com/office/drawing/2014/main" id="{EDF7C8DC-F294-F148-BBE4-FA3BB035DA06}"/>
              </a:ext>
            </a:extLst>
          </p:cNvPr>
          <p:cNvGrpSpPr/>
          <p:nvPr/>
        </p:nvGrpSpPr>
        <p:grpSpPr>
          <a:xfrm>
            <a:off x="3018400" y="3464351"/>
            <a:ext cx="1548950" cy="1340325"/>
            <a:chOff x="1300875" y="2988350"/>
            <a:chExt cx="1548950" cy="1340325"/>
          </a:xfrm>
        </p:grpSpPr>
        <p:grpSp>
          <p:nvGrpSpPr>
            <p:cNvPr id="77" name="Shape 1473">
              <a:extLst>
                <a:ext uri="{FF2B5EF4-FFF2-40B4-BE49-F238E27FC236}">
                  <a16:creationId xmlns:a16="http://schemas.microsoft.com/office/drawing/2014/main" id="{142CF487-8325-0548-9315-5855A162A85D}"/>
                </a:ext>
              </a:extLst>
            </p:cNvPr>
            <p:cNvGrpSpPr/>
            <p:nvPr/>
          </p:nvGrpSpPr>
          <p:grpSpPr>
            <a:xfrm>
              <a:off x="1300875" y="3678700"/>
              <a:ext cx="1548950" cy="649975"/>
              <a:chOff x="1300875" y="3678700"/>
              <a:chExt cx="1548950" cy="649975"/>
            </a:xfrm>
          </p:grpSpPr>
          <p:grpSp>
            <p:nvGrpSpPr>
              <p:cNvPr id="81" name="Shape 1474">
                <a:extLst>
                  <a:ext uri="{FF2B5EF4-FFF2-40B4-BE49-F238E27FC236}">
                    <a16:creationId xmlns:a16="http://schemas.microsoft.com/office/drawing/2014/main" id="{70BD4D57-5075-A74C-B3E3-03C48A8C3CC2}"/>
                  </a:ext>
                </a:extLst>
              </p:cNvPr>
              <p:cNvGrpSpPr/>
              <p:nvPr/>
            </p:nvGrpSpPr>
            <p:grpSpPr>
              <a:xfrm>
                <a:off x="1300875" y="3678700"/>
                <a:ext cx="660825" cy="649975"/>
                <a:chOff x="1300875" y="3678700"/>
                <a:chExt cx="660825" cy="649975"/>
              </a:xfrm>
            </p:grpSpPr>
            <p:grpSp>
              <p:nvGrpSpPr>
                <p:cNvPr id="89" name="Shape 1475">
                  <a:extLst>
                    <a:ext uri="{FF2B5EF4-FFF2-40B4-BE49-F238E27FC236}">
                      <a16:creationId xmlns:a16="http://schemas.microsoft.com/office/drawing/2014/main" id="{E7771358-ADE0-4748-83F3-4BA73CDAF8F2}"/>
                    </a:ext>
                  </a:extLst>
                </p:cNvPr>
                <p:cNvGrpSpPr/>
                <p:nvPr/>
              </p:nvGrpSpPr>
              <p:grpSpPr>
                <a:xfrm>
                  <a:off x="1300875" y="4087775"/>
                  <a:ext cx="660825" cy="240900"/>
                  <a:chOff x="1300875" y="4087775"/>
                  <a:chExt cx="660825" cy="240900"/>
                </a:xfrm>
              </p:grpSpPr>
              <p:sp>
                <p:nvSpPr>
                  <p:cNvPr id="93" name="Shape 1476">
                    <a:extLst>
                      <a:ext uri="{FF2B5EF4-FFF2-40B4-BE49-F238E27FC236}">
                        <a16:creationId xmlns:a16="http://schemas.microsoft.com/office/drawing/2014/main" id="{3D5A7B2A-C1C0-774B-AADD-661AEE8E1B62}"/>
                      </a:ext>
                    </a:extLst>
                  </p:cNvPr>
                  <p:cNvSpPr/>
                  <p:nvPr/>
                </p:nvSpPr>
                <p:spPr>
                  <a:xfrm>
                    <a:off x="1300875" y="4087775"/>
                    <a:ext cx="240900" cy="240900"/>
                  </a:xfrm>
                  <a:prstGeom prst="flowChartAlternateProcess">
                    <a:avLst/>
                  </a:prstGeom>
                  <a:solidFill>
                    <a:srgbClr val="CFE2F3"/>
                  </a:solidFill>
                  <a:ln w="19050" cap="flat" cmpd="sng">
                    <a:solidFill>
                      <a:srgbClr val="4A86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 i="1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94" name="Shape 1477">
                    <a:extLst>
                      <a:ext uri="{FF2B5EF4-FFF2-40B4-BE49-F238E27FC236}">
                        <a16:creationId xmlns:a16="http://schemas.microsoft.com/office/drawing/2014/main" id="{7925528E-C37A-A74C-B0A2-F670C34E6651}"/>
                      </a:ext>
                    </a:extLst>
                  </p:cNvPr>
                  <p:cNvSpPr/>
                  <p:nvPr/>
                </p:nvSpPr>
                <p:spPr>
                  <a:xfrm>
                    <a:off x="1720800" y="4087775"/>
                    <a:ext cx="240900" cy="240900"/>
                  </a:xfrm>
                  <a:prstGeom prst="flowChartAlternateProcess">
                    <a:avLst/>
                  </a:prstGeom>
                  <a:solidFill>
                    <a:srgbClr val="CFE2F3"/>
                  </a:solidFill>
                  <a:ln w="19050" cap="flat" cmpd="sng">
                    <a:solidFill>
                      <a:srgbClr val="4A86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 i="1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90" name="Shape 1478">
                  <a:extLst>
                    <a:ext uri="{FF2B5EF4-FFF2-40B4-BE49-F238E27FC236}">
                      <a16:creationId xmlns:a16="http://schemas.microsoft.com/office/drawing/2014/main" id="{947E6B09-A0F3-8346-9328-26CB9F6F02B2}"/>
                    </a:ext>
                  </a:extLst>
                </p:cNvPr>
                <p:cNvSpPr/>
                <p:nvPr/>
              </p:nvSpPr>
              <p:spPr>
                <a:xfrm>
                  <a:off x="1546837" y="3678700"/>
                  <a:ext cx="168900" cy="168900"/>
                </a:xfrm>
                <a:prstGeom prst="ellipse">
                  <a:avLst/>
                </a:prstGeom>
                <a:solidFill>
                  <a:srgbClr val="D9D2E9"/>
                </a:solidFill>
                <a:ln w="19050" cap="flat" cmpd="sng">
                  <a:solidFill>
                    <a:srgbClr val="8E7CC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</a:pPr>
                  <a:endParaRPr/>
                </a:p>
              </p:txBody>
            </p:sp>
            <p:cxnSp>
              <p:nvCxnSpPr>
                <p:cNvPr id="91" name="Shape 1479">
                  <a:extLst>
                    <a:ext uri="{FF2B5EF4-FFF2-40B4-BE49-F238E27FC236}">
                      <a16:creationId xmlns:a16="http://schemas.microsoft.com/office/drawing/2014/main" id="{24D05F90-0AC2-E64E-A22A-592D6DF93717}"/>
                    </a:ext>
                  </a:extLst>
                </p:cNvPr>
                <p:cNvCxnSpPr>
                  <a:stCxn id="93" idx="0"/>
                  <a:endCxn id="90" idx="3"/>
                </p:cNvCxnSpPr>
                <p:nvPr/>
              </p:nvCxnSpPr>
              <p:spPr>
                <a:xfrm rot="10800000" flipH="1">
                  <a:off x="1421325" y="3822875"/>
                  <a:ext cx="150300" cy="26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92" name="Shape 1480">
                  <a:extLst>
                    <a:ext uri="{FF2B5EF4-FFF2-40B4-BE49-F238E27FC236}">
                      <a16:creationId xmlns:a16="http://schemas.microsoft.com/office/drawing/2014/main" id="{6D735286-FE30-A147-BEF1-8615EA1AE58E}"/>
                    </a:ext>
                  </a:extLst>
                </p:cNvPr>
                <p:cNvCxnSpPr>
                  <a:stCxn id="94" idx="0"/>
                  <a:endCxn id="90" idx="5"/>
                </p:cNvCxnSpPr>
                <p:nvPr/>
              </p:nvCxnSpPr>
              <p:spPr>
                <a:xfrm rot="10800000">
                  <a:off x="1690950" y="3822875"/>
                  <a:ext cx="150300" cy="26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  <p:grpSp>
            <p:nvGrpSpPr>
              <p:cNvPr id="82" name="Shape 1481">
                <a:extLst>
                  <a:ext uri="{FF2B5EF4-FFF2-40B4-BE49-F238E27FC236}">
                    <a16:creationId xmlns:a16="http://schemas.microsoft.com/office/drawing/2014/main" id="{4B020A2A-A27A-1A44-9CA0-21FB7E3471CF}"/>
                  </a:ext>
                </a:extLst>
              </p:cNvPr>
              <p:cNvGrpSpPr/>
              <p:nvPr/>
            </p:nvGrpSpPr>
            <p:grpSpPr>
              <a:xfrm>
                <a:off x="2189000" y="3678700"/>
                <a:ext cx="660825" cy="649975"/>
                <a:chOff x="1300875" y="3678700"/>
                <a:chExt cx="660825" cy="649975"/>
              </a:xfrm>
            </p:grpSpPr>
            <p:grpSp>
              <p:nvGrpSpPr>
                <p:cNvPr id="83" name="Shape 1482">
                  <a:extLst>
                    <a:ext uri="{FF2B5EF4-FFF2-40B4-BE49-F238E27FC236}">
                      <a16:creationId xmlns:a16="http://schemas.microsoft.com/office/drawing/2014/main" id="{F12A5B68-1242-E74E-9C4B-EB0201A20806}"/>
                    </a:ext>
                  </a:extLst>
                </p:cNvPr>
                <p:cNvGrpSpPr/>
                <p:nvPr/>
              </p:nvGrpSpPr>
              <p:grpSpPr>
                <a:xfrm>
                  <a:off x="1300875" y="4087775"/>
                  <a:ext cx="660825" cy="240900"/>
                  <a:chOff x="1300875" y="4087775"/>
                  <a:chExt cx="660825" cy="240900"/>
                </a:xfrm>
              </p:grpSpPr>
              <p:sp>
                <p:nvSpPr>
                  <p:cNvPr id="87" name="Shape 1483">
                    <a:extLst>
                      <a:ext uri="{FF2B5EF4-FFF2-40B4-BE49-F238E27FC236}">
                        <a16:creationId xmlns:a16="http://schemas.microsoft.com/office/drawing/2014/main" id="{52E07004-305F-B943-AD35-8D87E50EDA99}"/>
                      </a:ext>
                    </a:extLst>
                  </p:cNvPr>
                  <p:cNvSpPr/>
                  <p:nvPr/>
                </p:nvSpPr>
                <p:spPr>
                  <a:xfrm>
                    <a:off x="1300875" y="4087775"/>
                    <a:ext cx="240900" cy="240900"/>
                  </a:xfrm>
                  <a:prstGeom prst="flowChartAlternateProcess">
                    <a:avLst/>
                  </a:prstGeom>
                  <a:solidFill>
                    <a:srgbClr val="CFE2F3"/>
                  </a:solidFill>
                  <a:ln w="19050" cap="flat" cmpd="sng">
                    <a:solidFill>
                      <a:srgbClr val="4A86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 i="1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  <p:sp>
                <p:nvSpPr>
                  <p:cNvPr id="88" name="Shape 1484">
                    <a:extLst>
                      <a:ext uri="{FF2B5EF4-FFF2-40B4-BE49-F238E27FC236}">
                        <a16:creationId xmlns:a16="http://schemas.microsoft.com/office/drawing/2014/main" id="{708B73C2-3FE0-2B44-98A0-5A57D237388A}"/>
                      </a:ext>
                    </a:extLst>
                  </p:cNvPr>
                  <p:cNvSpPr/>
                  <p:nvPr/>
                </p:nvSpPr>
                <p:spPr>
                  <a:xfrm>
                    <a:off x="1720800" y="4087775"/>
                    <a:ext cx="240900" cy="240900"/>
                  </a:xfrm>
                  <a:prstGeom prst="flowChartAlternateProcess">
                    <a:avLst/>
                  </a:prstGeom>
                  <a:solidFill>
                    <a:srgbClr val="CFE2F3"/>
                  </a:solidFill>
                  <a:ln w="19050" cap="flat" cmpd="sng">
                    <a:solidFill>
                      <a:srgbClr val="4A86E8"/>
                    </a:solidFill>
                    <a:prstDash val="solid"/>
                    <a:round/>
                    <a:headEnd type="none" w="med" len="med"/>
                    <a:tailEnd type="none" w="med" len="med"/>
                  </a:ln>
                </p:spPr>
                <p:txBody>
                  <a:bodyPr lIns="91425" tIns="91425" rIns="91425" bIns="91425" anchor="ctr" anchorCtr="0">
                    <a:noAutofit/>
                  </a:bodyPr>
                  <a:lstStyle/>
                  <a:p>
                    <a:pPr>
                      <a:spcBef>
                        <a:spcPts val="0"/>
                      </a:spcBef>
                    </a:pPr>
                    <a:endParaRPr i="1">
                      <a:latin typeface="Roboto"/>
                      <a:ea typeface="Roboto"/>
                      <a:cs typeface="Roboto"/>
                      <a:sym typeface="Roboto"/>
                    </a:endParaRPr>
                  </a:p>
                </p:txBody>
              </p:sp>
            </p:grpSp>
            <p:sp>
              <p:nvSpPr>
                <p:cNvPr id="84" name="Shape 1485">
                  <a:extLst>
                    <a:ext uri="{FF2B5EF4-FFF2-40B4-BE49-F238E27FC236}">
                      <a16:creationId xmlns:a16="http://schemas.microsoft.com/office/drawing/2014/main" id="{B5A35A0B-C39E-444A-8CDB-3F2B373FB1A2}"/>
                    </a:ext>
                  </a:extLst>
                </p:cNvPr>
                <p:cNvSpPr/>
                <p:nvPr/>
              </p:nvSpPr>
              <p:spPr>
                <a:xfrm>
                  <a:off x="1546837" y="3678700"/>
                  <a:ext cx="168900" cy="168900"/>
                </a:xfrm>
                <a:prstGeom prst="ellipse">
                  <a:avLst/>
                </a:prstGeom>
                <a:solidFill>
                  <a:srgbClr val="D9D2E9"/>
                </a:solidFill>
                <a:ln w="19050" cap="flat" cmpd="sng">
                  <a:solidFill>
                    <a:srgbClr val="8E7CC3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 lIns="91425" tIns="91425" rIns="91425" bIns="91425" anchor="ctr" anchorCtr="0">
                  <a:noAutofit/>
                </a:bodyPr>
                <a:lstStyle/>
                <a:p>
                  <a:pPr>
                    <a:spcBef>
                      <a:spcPts val="0"/>
                    </a:spcBef>
                  </a:pPr>
                  <a:endParaRPr/>
                </a:p>
              </p:txBody>
            </p:sp>
            <p:cxnSp>
              <p:nvCxnSpPr>
                <p:cNvPr id="85" name="Shape 1486">
                  <a:extLst>
                    <a:ext uri="{FF2B5EF4-FFF2-40B4-BE49-F238E27FC236}">
                      <a16:creationId xmlns:a16="http://schemas.microsoft.com/office/drawing/2014/main" id="{7A963972-C758-FE48-9170-3D8C99E4081E}"/>
                    </a:ext>
                  </a:extLst>
                </p:cNvPr>
                <p:cNvCxnSpPr>
                  <a:stCxn id="87" idx="0"/>
                  <a:endCxn id="84" idx="3"/>
                </p:cNvCxnSpPr>
                <p:nvPr/>
              </p:nvCxnSpPr>
              <p:spPr>
                <a:xfrm rot="10800000" flipH="1">
                  <a:off x="1421325" y="3822875"/>
                  <a:ext cx="150300" cy="26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  <p:cxnSp>
              <p:nvCxnSpPr>
                <p:cNvPr id="86" name="Shape 1487">
                  <a:extLst>
                    <a:ext uri="{FF2B5EF4-FFF2-40B4-BE49-F238E27FC236}">
                      <a16:creationId xmlns:a16="http://schemas.microsoft.com/office/drawing/2014/main" id="{83C6E25D-755A-6742-BE6D-E50DF6C36355}"/>
                    </a:ext>
                  </a:extLst>
                </p:cNvPr>
                <p:cNvCxnSpPr>
                  <a:stCxn id="88" idx="0"/>
                  <a:endCxn id="84" idx="5"/>
                </p:cNvCxnSpPr>
                <p:nvPr/>
              </p:nvCxnSpPr>
              <p:spPr>
                <a:xfrm rot="10800000">
                  <a:off x="1690950" y="3822875"/>
                  <a:ext cx="150300" cy="2649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chemeClr val="dk2"/>
                  </a:solidFill>
                  <a:prstDash val="solid"/>
                  <a:round/>
                  <a:headEnd type="none" w="lg" len="lg"/>
                  <a:tailEnd type="none" w="lg" len="lg"/>
                </a:ln>
              </p:spPr>
            </p:cxnSp>
          </p:grpSp>
        </p:grpSp>
        <p:sp>
          <p:nvSpPr>
            <p:cNvPr id="78" name="Shape 1488">
              <a:extLst>
                <a:ext uri="{FF2B5EF4-FFF2-40B4-BE49-F238E27FC236}">
                  <a16:creationId xmlns:a16="http://schemas.microsoft.com/office/drawing/2014/main" id="{8B8A8985-E61B-8B43-AC39-25EB24C3665A}"/>
                </a:ext>
              </a:extLst>
            </p:cNvPr>
            <p:cNvSpPr/>
            <p:nvPr/>
          </p:nvSpPr>
          <p:spPr>
            <a:xfrm>
              <a:off x="1990887" y="2988350"/>
              <a:ext cx="168900" cy="168900"/>
            </a:xfrm>
            <a:prstGeom prst="ellipse">
              <a:avLst/>
            </a:prstGeom>
            <a:solidFill>
              <a:srgbClr val="D9D2E9"/>
            </a:solidFill>
            <a:ln w="19050" cap="flat" cmpd="sng">
              <a:solidFill>
                <a:srgbClr val="8E7CC3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>
                <a:spcBef>
                  <a:spcPts val="0"/>
                </a:spcBef>
              </a:pPr>
              <a:endParaRPr/>
            </a:p>
          </p:txBody>
        </p:sp>
        <p:cxnSp>
          <p:nvCxnSpPr>
            <p:cNvPr id="79" name="Shape 1489">
              <a:extLst>
                <a:ext uri="{FF2B5EF4-FFF2-40B4-BE49-F238E27FC236}">
                  <a16:creationId xmlns:a16="http://schemas.microsoft.com/office/drawing/2014/main" id="{78BF3E23-AD85-BE46-887A-5DA4B2154B74}"/>
                </a:ext>
              </a:extLst>
            </p:cNvPr>
            <p:cNvCxnSpPr>
              <a:stCxn id="90" idx="7"/>
              <a:endCxn id="78" idx="3"/>
            </p:cNvCxnSpPr>
            <p:nvPr/>
          </p:nvCxnSpPr>
          <p:spPr>
            <a:xfrm rot="10800000" flipH="1">
              <a:off x="1691002" y="3132534"/>
              <a:ext cx="324600" cy="57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  <p:cxnSp>
          <p:nvCxnSpPr>
            <p:cNvPr id="80" name="Shape 1490">
              <a:extLst>
                <a:ext uri="{FF2B5EF4-FFF2-40B4-BE49-F238E27FC236}">
                  <a16:creationId xmlns:a16="http://schemas.microsoft.com/office/drawing/2014/main" id="{8706D523-BDB5-8D44-AF24-FCF78588346F}"/>
                </a:ext>
              </a:extLst>
            </p:cNvPr>
            <p:cNvCxnSpPr>
              <a:stCxn id="84" idx="1"/>
              <a:endCxn id="78" idx="5"/>
            </p:cNvCxnSpPr>
            <p:nvPr/>
          </p:nvCxnSpPr>
          <p:spPr>
            <a:xfrm rot="10800000">
              <a:off x="2135097" y="3132534"/>
              <a:ext cx="324600" cy="5709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lg" len="lg"/>
              <a:tailEnd type="none" w="lg" len="lg"/>
            </a:ln>
          </p:spPr>
        </p:cxnSp>
      </p:grpSp>
      <p:sp>
        <p:nvSpPr>
          <p:cNvPr id="95" name="Shape 1491">
            <a:extLst>
              <a:ext uri="{FF2B5EF4-FFF2-40B4-BE49-F238E27FC236}">
                <a16:creationId xmlns:a16="http://schemas.microsoft.com/office/drawing/2014/main" id="{60043AE3-3ADB-9245-B580-BC4E5912069E}"/>
              </a:ext>
            </a:extLst>
          </p:cNvPr>
          <p:cNvSpPr/>
          <p:nvPr/>
        </p:nvSpPr>
        <p:spPr>
          <a:xfrm>
            <a:off x="2769387" y="2553275"/>
            <a:ext cx="168900" cy="168900"/>
          </a:xfrm>
          <a:prstGeom prst="ellipse">
            <a:avLst/>
          </a:prstGeom>
          <a:solidFill>
            <a:srgbClr val="D9D2E9"/>
          </a:solidFill>
          <a:ln w="19050" cap="flat" cmpd="sng">
            <a:solidFill>
              <a:srgbClr val="8E7CC3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cxnSp>
        <p:nvCxnSpPr>
          <p:cNvPr id="96" name="Shape 1492">
            <a:extLst>
              <a:ext uri="{FF2B5EF4-FFF2-40B4-BE49-F238E27FC236}">
                <a16:creationId xmlns:a16="http://schemas.microsoft.com/office/drawing/2014/main" id="{3E6356AE-D5E5-CC4C-8CB1-E54E902382EE}"/>
              </a:ext>
            </a:extLst>
          </p:cNvPr>
          <p:cNvCxnSpPr>
            <a:stCxn id="59" idx="7"/>
            <a:endCxn id="95" idx="3"/>
          </p:cNvCxnSpPr>
          <p:nvPr/>
        </p:nvCxnSpPr>
        <p:spPr>
          <a:xfrm rot="10800000" flipH="1">
            <a:off x="1974527" y="2697384"/>
            <a:ext cx="819600" cy="7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97" name="Shape 1493">
            <a:extLst>
              <a:ext uri="{FF2B5EF4-FFF2-40B4-BE49-F238E27FC236}">
                <a16:creationId xmlns:a16="http://schemas.microsoft.com/office/drawing/2014/main" id="{78BC1B16-9809-5C48-8C8F-880C36DA41DC}"/>
              </a:ext>
            </a:extLst>
          </p:cNvPr>
          <p:cNvCxnSpPr>
            <a:stCxn id="95" idx="5"/>
            <a:endCxn id="78" idx="1"/>
          </p:cNvCxnSpPr>
          <p:nvPr/>
        </p:nvCxnSpPr>
        <p:spPr>
          <a:xfrm>
            <a:off x="2913552" y="2697440"/>
            <a:ext cx="819600" cy="7917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98" name="Shape 1494">
            <a:extLst>
              <a:ext uri="{FF2B5EF4-FFF2-40B4-BE49-F238E27FC236}">
                <a16:creationId xmlns:a16="http://schemas.microsoft.com/office/drawing/2014/main" id="{EB54E6C8-0B0F-3B40-9CC6-C0193E4F289F}"/>
              </a:ext>
            </a:extLst>
          </p:cNvPr>
          <p:cNvSpPr txBox="1"/>
          <p:nvPr/>
        </p:nvSpPr>
        <p:spPr>
          <a:xfrm>
            <a:off x="1009950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000</a:t>
            </a:r>
          </a:p>
        </p:txBody>
      </p:sp>
      <p:sp>
        <p:nvSpPr>
          <p:cNvPr id="99" name="Shape 1495">
            <a:extLst>
              <a:ext uri="{FF2B5EF4-FFF2-40B4-BE49-F238E27FC236}">
                <a16:creationId xmlns:a16="http://schemas.microsoft.com/office/drawing/2014/main" id="{493873F5-C9E4-894D-9D0E-D665102A8B81}"/>
              </a:ext>
            </a:extLst>
          </p:cNvPr>
          <p:cNvSpPr txBox="1"/>
          <p:nvPr/>
        </p:nvSpPr>
        <p:spPr>
          <a:xfrm>
            <a:off x="1429900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001</a:t>
            </a:r>
          </a:p>
        </p:txBody>
      </p:sp>
      <p:sp>
        <p:nvSpPr>
          <p:cNvPr id="100" name="Shape 1496">
            <a:extLst>
              <a:ext uri="{FF2B5EF4-FFF2-40B4-BE49-F238E27FC236}">
                <a16:creationId xmlns:a16="http://schemas.microsoft.com/office/drawing/2014/main" id="{6C73D9B2-3923-9946-B410-BB0265FDC31A}"/>
              </a:ext>
            </a:extLst>
          </p:cNvPr>
          <p:cNvSpPr txBox="1"/>
          <p:nvPr/>
        </p:nvSpPr>
        <p:spPr>
          <a:xfrm>
            <a:off x="1896675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010</a:t>
            </a:r>
          </a:p>
        </p:txBody>
      </p:sp>
      <p:sp>
        <p:nvSpPr>
          <p:cNvPr id="101" name="Shape 1497">
            <a:extLst>
              <a:ext uri="{FF2B5EF4-FFF2-40B4-BE49-F238E27FC236}">
                <a16:creationId xmlns:a16="http://schemas.microsoft.com/office/drawing/2014/main" id="{86EF1597-825A-2049-9CAF-52CCB3583A80}"/>
              </a:ext>
            </a:extLst>
          </p:cNvPr>
          <p:cNvSpPr txBox="1"/>
          <p:nvPr/>
        </p:nvSpPr>
        <p:spPr>
          <a:xfrm>
            <a:off x="2323275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011</a:t>
            </a:r>
          </a:p>
        </p:txBody>
      </p:sp>
      <p:sp>
        <p:nvSpPr>
          <p:cNvPr id="102" name="Shape 1498">
            <a:extLst>
              <a:ext uri="{FF2B5EF4-FFF2-40B4-BE49-F238E27FC236}">
                <a16:creationId xmlns:a16="http://schemas.microsoft.com/office/drawing/2014/main" id="{AED19057-372A-B545-BB73-320C59E9DAF6}"/>
              </a:ext>
            </a:extLst>
          </p:cNvPr>
          <p:cNvSpPr txBox="1"/>
          <p:nvPr/>
        </p:nvSpPr>
        <p:spPr>
          <a:xfrm>
            <a:off x="2880125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103" name="Shape 1499">
            <a:extLst>
              <a:ext uri="{FF2B5EF4-FFF2-40B4-BE49-F238E27FC236}">
                <a16:creationId xmlns:a16="http://schemas.microsoft.com/office/drawing/2014/main" id="{1BEF5497-B329-1A4D-87CB-59F89E9CA0BD}"/>
              </a:ext>
            </a:extLst>
          </p:cNvPr>
          <p:cNvSpPr txBox="1"/>
          <p:nvPr/>
        </p:nvSpPr>
        <p:spPr>
          <a:xfrm>
            <a:off x="3317025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101</a:t>
            </a:r>
          </a:p>
        </p:txBody>
      </p:sp>
      <p:sp>
        <p:nvSpPr>
          <p:cNvPr id="104" name="Shape 1500">
            <a:extLst>
              <a:ext uri="{FF2B5EF4-FFF2-40B4-BE49-F238E27FC236}">
                <a16:creationId xmlns:a16="http://schemas.microsoft.com/office/drawing/2014/main" id="{0FD0AEFE-3A62-C343-8CA2-C663BC07BB4C}"/>
              </a:ext>
            </a:extLst>
          </p:cNvPr>
          <p:cNvSpPr txBox="1"/>
          <p:nvPr/>
        </p:nvSpPr>
        <p:spPr>
          <a:xfrm>
            <a:off x="3777075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110</a:t>
            </a:r>
          </a:p>
        </p:txBody>
      </p:sp>
      <p:sp>
        <p:nvSpPr>
          <p:cNvPr id="105" name="Shape 1501">
            <a:extLst>
              <a:ext uri="{FF2B5EF4-FFF2-40B4-BE49-F238E27FC236}">
                <a16:creationId xmlns:a16="http://schemas.microsoft.com/office/drawing/2014/main" id="{C8335988-6BBC-FC48-901F-6BD2AFE98D19}"/>
              </a:ext>
            </a:extLst>
          </p:cNvPr>
          <p:cNvSpPr txBox="1"/>
          <p:nvPr/>
        </p:nvSpPr>
        <p:spPr>
          <a:xfrm>
            <a:off x="4217100" y="48369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111</a:t>
            </a:r>
          </a:p>
        </p:txBody>
      </p:sp>
      <p:sp>
        <p:nvSpPr>
          <p:cNvPr id="106" name="Shape 1502">
            <a:extLst>
              <a:ext uri="{FF2B5EF4-FFF2-40B4-BE49-F238E27FC236}">
                <a16:creationId xmlns:a16="http://schemas.microsoft.com/office/drawing/2014/main" id="{8F5AE214-6B53-1342-B081-098DCFE4B41D}"/>
              </a:ext>
            </a:extLst>
          </p:cNvPr>
          <p:cNvSpPr txBox="1"/>
          <p:nvPr/>
        </p:nvSpPr>
        <p:spPr>
          <a:xfrm>
            <a:off x="1009950" y="378542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00X</a:t>
            </a:r>
          </a:p>
        </p:txBody>
      </p:sp>
      <p:sp>
        <p:nvSpPr>
          <p:cNvPr id="107" name="Shape 1503">
            <a:extLst>
              <a:ext uri="{FF2B5EF4-FFF2-40B4-BE49-F238E27FC236}">
                <a16:creationId xmlns:a16="http://schemas.microsoft.com/office/drawing/2014/main" id="{5644C58F-3C61-2E4B-9068-AB8E9CE6AE70}"/>
              </a:ext>
            </a:extLst>
          </p:cNvPr>
          <p:cNvSpPr txBox="1"/>
          <p:nvPr/>
        </p:nvSpPr>
        <p:spPr>
          <a:xfrm>
            <a:off x="1353500" y="31166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0XX</a:t>
            </a:r>
          </a:p>
        </p:txBody>
      </p:sp>
      <p:sp>
        <p:nvSpPr>
          <p:cNvPr id="108" name="Shape 1504">
            <a:extLst>
              <a:ext uri="{FF2B5EF4-FFF2-40B4-BE49-F238E27FC236}">
                <a16:creationId xmlns:a16="http://schemas.microsoft.com/office/drawing/2014/main" id="{8C2156D3-61F6-B34E-8813-77E2EDA88E49}"/>
              </a:ext>
            </a:extLst>
          </p:cNvPr>
          <p:cNvSpPr txBox="1"/>
          <p:nvPr/>
        </p:nvSpPr>
        <p:spPr>
          <a:xfrm>
            <a:off x="2221575" y="220557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XXX</a:t>
            </a:r>
          </a:p>
        </p:txBody>
      </p:sp>
      <p:sp>
        <p:nvSpPr>
          <p:cNvPr id="109" name="Shape 1507">
            <a:extLst>
              <a:ext uri="{FF2B5EF4-FFF2-40B4-BE49-F238E27FC236}">
                <a16:creationId xmlns:a16="http://schemas.microsoft.com/office/drawing/2014/main" id="{534EA94A-1905-8445-B87D-1E9941385E15}"/>
              </a:ext>
            </a:extLst>
          </p:cNvPr>
          <p:cNvSpPr/>
          <p:nvPr/>
        </p:nvSpPr>
        <p:spPr>
          <a:xfrm>
            <a:off x="1736325" y="3381175"/>
            <a:ext cx="357000" cy="34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110" name="Shape 1568">
            <a:extLst>
              <a:ext uri="{FF2B5EF4-FFF2-40B4-BE49-F238E27FC236}">
                <a16:creationId xmlns:a16="http://schemas.microsoft.com/office/drawing/2014/main" id="{401C595B-04D8-2E43-8948-3D2508C642B9}"/>
              </a:ext>
            </a:extLst>
          </p:cNvPr>
          <p:cNvSpPr/>
          <p:nvPr/>
        </p:nvSpPr>
        <p:spPr>
          <a:xfrm>
            <a:off x="5117175" y="4684226"/>
            <a:ext cx="3584100" cy="1331317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Good flexibility in neighbor selection</a:t>
            </a:r>
          </a:p>
          <a:p>
            <a:pPr algn="ctr">
              <a:spcBef>
                <a:spcPts val="0"/>
              </a:spcBef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Poor flexibility in route selection</a:t>
            </a:r>
          </a:p>
        </p:txBody>
      </p:sp>
    </p:spTree>
    <p:extLst>
      <p:ext uri="{BB962C8B-B14F-4D97-AF65-F5344CB8AC3E}">
        <p14:creationId xmlns:p14="http://schemas.microsoft.com/office/powerpoint/2010/main" val="38769700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8" name="Shape 1598"/>
          <p:cNvSpPr txBox="1">
            <a:spLocks noGrp="1"/>
          </p:cNvSpPr>
          <p:nvPr>
            <p:ph type="title"/>
          </p:nvPr>
        </p:nvSpPr>
        <p:spPr>
          <a:xfrm>
            <a:off x="387925" y="86412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Topologii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rutare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spatele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unor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DHT -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Hipercub</a:t>
            </a:r>
            <a:endParaRPr lang="en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19" name="Shape 1619"/>
          <p:cNvSpPr txBox="1">
            <a:spLocks noGrp="1"/>
          </p:cNvSpPr>
          <p:nvPr>
            <p:ph type="body" idx="1"/>
          </p:nvPr>
        </p:nvSpPr>
        <p:spPr>
          <a:xfrm>
            <a:off x="5090777" y="1693625"/>
            <a:ext cx="3765600" cy="8832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Neighbor selection –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vecinii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difera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printr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-un bit in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descompunerea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binara</a:t>
            </a:r>
            <a:endParaRPr lang="en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Shape 1625">
            <a:extLst>
              <a:ext uri="{FF2B5EF4-FFF2-40B4-BE49-F238E27FC236}">
                <a16:creationId xmlns:a16="http://schemas.microsoft.com/office/drawing/2014/main" id="{AC6A74E9-1544-D045-9344-3EA0D30C1F8C}"/>
              </a:ext>
            </a:extLst>
          </p:cNvPr>
          <p:cNvSpPr/>
          <p:nvPr/>
        </p:nvSpPr>
        <p:spPr>
          <a:xfrm>
            <a:off x="1331025" y="2556150"/>
            <a:ext cx="2722200" cy="2722200"/>
          </a:xfrm>
          <a:prstGeom prst="cube">
            <a:avLst>
              <a:gd name="adj" fmla="val 25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cxnSp>
        <p:nvCxnSpPr>
          <p:cNvPr id="25" name="Shape 1626">
            <a:extLst>
              <a:ext uri="{FF2B5EF4-FFF2-40B4-BE49-F238E27FC236}">
                <a16:creationId xmlns:a16="http://schemas.microsoft.com/office/drawing/2014/main" id="{D64AB30F-B76C-0842-A6AB-C2EF2E25FA07}"/>
              </a:ext>
            </a:extLst>
          </p:cNvPr>
          <p:cNvCxnSpPr/>
          <p:nvPr/>
        </p:nvCxnSpPr>
        <p:spPr>
          <a:xfrm rot="10800000">
            <a:off x="2100350" y="4602850"/>
            <a:ext cx="195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6" name="Shape 1627">
            <a:extLst>
              <a:ext uri="{FF2B5EF4-FFF2-40B4-BE49-F238E27FC236}">
                <a16:creationId xmlns:a16="http://schemas.microsoft.com/office/drawing/2014/main" id="{0E652810-B8FB-7145-BEAA-AD70D6AED57C}"/>
              </a:ext>
            </a:extLst>
          </p:cNvPr>
          <p:cNvCxnSpPr/>
          <p:nvPr/>
        </p:nvCxnSpPr>
        <p:spPr>
          <a:xfrm flipH="1">
            <a:off x="1337575" y="4602850"/>
            <a:ext cx="782700" cy="6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628">
            <a:extLst>
              <a:ext uri="{FF2B5EF4-FFF2-40B4-BE49-F238E27FC236}">
                <a16:creationId xmlns:a16="http://schemas.microsoft.com/office/drawing/2014/main" id="{ADAE7AA9-1746-6E43-BCDF-E8DE00155841}"/>
              </a:ext>
            </a:extLst>
          </p:cNvPr>
          <p:cNvCxnSpPr/>
          <p:nvPr/>
        </p:nvCxnSpPr>
        <p:spPr>
          <a:xfrm>
            <a:off x="2033325" y="2569525"/>
            <a:ext cx="0" cy="20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8" name="Shape 1629">
            <a:extLst>
              <a:ext uri="{FF2B5EF4-FFF2-40B4-BE49-F238E27FC236}">
                <a16:creationId xmlns:a16="http://schemas.microsoft.com/office/drawing/2014/main" id="{29403AE4-488A-7E44-A899-08E03C865AF5}"/>
              </a:ext>
            </a:extLst>
          </p:cNvPr>
          <p:cNvSpPr/>
          <p:nvPr/>
        </p:nvSpPr>
        <p:spPr>
          <a:xfrm>
            <a:off x="1239225" y="5118925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1630">
            <a:extLst>
              <a:ext uri="{FF2B5EF4-FFF2-40B4-BE49-F238E27FC236}">
                <a16:creationId xmlns:a16="http://schemas.microsoft.com/office/drawing/2014/main" id="{2A2289F9-10F2-7B47-9A8C-D7F847A6081B}"/>
              </a:ext>
            </a:extLst>
          </p:cNvPr>
          <p:cNvSpPr/>
          <p:nvPr/>
        </p:nvSpPr>
        <p:spPr>
          <a:xfrm>
            <a:off x="1980225" y="448240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Shape 1631">
            <a:extLst>
              <a:ext uri="{FF2B5EF4-FFF2-40B4-BE49-F238E27FC236}">
                <a16:creationId xmlns:a16="http://schemas.microsoft.com/office/drawing/2014/main" id="{772D47E7-09C5-FC40-8751-ACA29BF472FB}"/>
              </a:ext>
            </a:extLst>
          </p:cNvPr>
          <p:cNvSpPr/>
          <p:nvPr/>
        </p:nvSpPr>
        <p:spPr>
          <a:xfrm>
            <a:off x="3911775" y="448240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hape 1632">
            <a:extLst>
              <a:ext uri="{FF2B5EF4-FFF2-40B4-BE49-F238E27FC236}">
                <a16:creationId xmlns:a16="http://schemas.microsoft.com/office/drawing/2014/main" id="{816E8522-BC05-2345-8C9E-9B2819FD8C93}"/>
              </a:ext>
            </a:extLst>
          </p:cNvPr>
          <p:cNvSpPr/>
          <p:nvPr/>
        </p:nvSpPr>
        <p:spPr>
          <a:xfrm>
            <a:off x="3261525" y="51189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Shape 1633">
            <a:extLst>
              <a:ext uri="{FF2B5EF4-FFF2-40B4-BE49-F238E27FC236}">
                <a16:creationId xmlns:a16="http://schemas.microsoft.com/office/drawing/2014/main" id="{C531DE8B-CE1B-3640-B302-D112BCF1C2D5}"/>
              </a:ext>
            </a:extLst>
          </p:cNvPr>
          <p:cNvSpPr/>
          <p:nvPr/>
        </p:nvSpPr>
        <p:spPr>
          <a:xfrm>
            <a:off x="1239225" y="3118462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Shape 1634">
            <a:extLst>
              <a:ext uri="{FF2B5EF4-FFF2-40B4-BE49-F238E27FC236}">
                <a16:creationId xmlns:a16="http://schemas.microsoft.com/office/drawing/2014/main" id="{28547BCE-C59B-0643-A979-885FB5AA3404}"/>
              </a:ext>
            </a:extLst>
          </p:cNvPr>
          <p:cNvSpPr/>
          <p:nvPr/>
        </p:nvSpPr>
        <p:spPr>
          <a:xfrm>
            <a:off x="1912875" y="24563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Shape 1635">
            <a:extLst>
              <a:ext uri="{FF2B5EF4-FFF2-40B4-BE49-F238E27FC236}">
                <a16:creationId xmlns:a16="http://schemas.microsoft.com/office/drawing/2014/main" id="{BC8E03F7-EC25-544C-AE9A-CB0F7D10FB91}"/>
              </a:ext>
            </a:extLst>
          </p:cNvPr>
          <p:cNvSpPr/>
          <p:nvPr/>
        </p:nvSpPr>
        <p:spPr>
          <a:xfrm>
            <a:off x="3223800" y="3118462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Shape 1636">
            <a:extLst>
              <a:ext uri="{FF2B5EF4-FFF2-40B4-BE49-F238E27FC236}">
                <a16:creationId xmlns:a16="http://schemas.microsoft.com/office/drawing/2014/main" id="{9098F4CA-0FCA-7440-8F43-71405A8F0F6C}"/>
              </a:ext>
            </a:extLst>
          </p:cNvPr>
          <p:cNvSpPr/>
          <p:nvPr/>
        </p:nvSpPr>
        <p:spPr>
          <a:xfrm>
            <a:off x="3911775" y="24563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Shape 1637">
            <a:extLst>
              <a:ext uri="{FF2B5EF4-FFF2-40B4-BE49-F238E27FC236}">
                <a16:creationId xmlns:a16="http://schemas.microsoft.com/office/drawing/2014/main" id="{4622DD61-4E2D-8443-8508-9A71F444DE3B}"/>
              </a:ext>
            </a:extLst>
          </p:cNvPr>
          <p:cNvSpPr txBox="1"/>
          <p:nvPr/>
        </p:nvSpPr>
        <p:spPr>
          <a:xfrm>
            <a:off x="1108875" y="535982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000</a:t>
            </a:r>
          </a:p>
        </p:txBody>
      </p:sp>
      <p:sp>
        <p:nvSpPr>
          <p:cNvPr id="37" name="Shape 1638">
            <a:extLst>
              <a:ext uri="{FF2B5EF4-FFF2-40B4-BE49-F238E27FC236}">
                <a16:creationId xmlns:a16="http://schemas.microsoft.com/office/drawing/2014/main" id="{5B72D036-8DBE-6C4C-BFFD-7DE0039E1E70}"/>
              </a:ext>
            </a:extLst>
          </p:cNvPr>
          <p:cNvSpPr txBox="1"/>
          <p:nvPr/>
        </p:nvSpPr>
        <p:spPr>
          <a:xfrm>
            <a:off x="694150" y="306507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8" name="Shape 1639">
            <a:extLst>
              <a:ext uri="{FF2B5EF4-FFF2-40B4-BE49-F238E27FC236}">
                <a16:creationId xmlns:a16="http://schemas.microsoft.com/office/drawing/2014/main" id="{7CC69236-B67B-734A-891F-077DEEA1B3B1}"/>
              </a:ext>
            </a:extLst>
          </p:cNvPr>
          <p:cNvSpPr txBox="1"/>
          <p:nvPr/>
        </p:nvSpPr>
        <p:spPr>
          <a:xfrm>
            <a:off x="1331025" y="240297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110</a:t>
            </a:r>
          </a:p>
        </p:txBody>
      </p:sp>
      <p:sp>
        <p:nvSpPr>
          <p:cNvPr id="39" name="Shape 1640">
            <a:extLst>
              <a:ext uri="{FF2B5EF4-FFF2-40B4-BE49-F238E27FC236}">
                <a16:creationId xmlns:a16="http://schemas.microsoft.com/office/drawing/2014/main" id="{69988860-B901-FC4D-9539-89B4E2A9A17E}"/>
              </a:ext>
            </a:extLst>
          </p:cNvPr>
          <p:cNvSpPr txBox="1"/>
          <p:nvPr/>
        </p:nvSpPr>
        <p:spPr>
          <a:xfrm>
            <a:off x="4146625" y="240297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111</a:t>
            </a:r>
          </a:p>
        </p:txBody>
      </p:sp>
      <p:sp>
        <p:nvSpPr>
          <p:cNvPr id="40" name="Shape 1641">
            <a:extLst>
              <a:ext uri="{FF2B5EF4-FFF2-40B4-BE49-F238E27FC236}">
                <a16:creationId xmlns:a16="http://schemas.microsoft.com/office/drawing/2014/main" id="{C1998971-14D8-8A4A-845B-231CA3889487}"/>
              </a:ext>
            </a:extLst>
          </p:cNvPr>
          <p:cNvSpPr txBox="1"/>
          <p:nvPr/>
        </p:nvSpPr>
        <p:spPr>
          <a:xfrm>
            <a:off x="1947300" y="468407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010</a:t>
            </a:r>
          </a:p>
        </p:txBody>
      </p:sp>
      <p:sp>
        <p:nvSpPr>
          <p:cNvPr id="41" name="Shape 1642">
            <a:extLst>
              <a:ext uri="{FF2B5EF4-FFF2-40B4-BE49-F238E27FC236}">
                <a16:creationId xmlns:a16="http://schemas.microsoft.com/office/drawing/2014/main" id="{CEED14E6-57C5-844D-B5C0-905F1FFF076E}"/>
              </a:ext>
            </a:extLst>
          </p:cNvPr>
          <p:cNvSpPr txBox="1"/>
          <p:nvPr/>
        </p:nvSpPr>
        <p:spPr>
          <a:xfrm>
            <a:off x="4146625" y="442900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011</a:t>
            </a:r>
          </a:p>
        </p:txBody>
      </p:sp>
      <p:sp>
        <p:nvSpPr>
          <p:cNvPr id="42" name="Shape 1643">
            <a:extLst>
              <a:ext uri="{FF2B5EF4-FFF2-40B4-BE49-F238E27FC236}">
                <a16:creationId xmlns:a16="http://schemas.microsoft.com/office/drawing/2014/main" id="{5F42C442-72B8-AF4D-B97E-0B15ED1C99AD}"/>
              </a:ext>
            </a:extLst>
          </p:cNvPr>
          <p:cNvSpPr txBox="1"/>
          <p:nvPr/>
        </p:nvSpPr>
        <p:spPr>
          <a:xfrm>
            <a:off x="3131175" y="535982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001</a:t>
            </a:r>
          </a:p>
        </p:txBody>
      </p:sp>
      <p:sp>
        <p:nvSpPr>
          <p:cNvPr id="43" name="Shape 1644">
            <a:extLst>
              <a:ext uri="{FF2B5EF4-FFF2-40B4-BE49-F238E27FC236}">
                <a16:creationId xmlns:a16="http://schemas.microsoft.com/office/drawing/2014/main" id="{6CFAA59D-19F7-7444-A12E-486FF5951747}"/>
              </a:ext>
            </a:extLst>
          </p:cNvPr>
          <p:cNvSpPr txBox="1"/>
          <p:nvPr/>
        </p:nvSpPr>
        <p:spPr>
          <a:xfrm>
            <a:off x="3388500" y="31480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101</a:t>
            </a:r>
          </a:p>
        </p:txBody>
      </p:sp>
      <p:sp>
        <p:nvSpPr>
          <p:cNvPr id="44" name="Shape 1646">
            <a:extLst>
              <a:ext uri="{FF2B5EF4-FFF2-40B4-BE49-F238E27FC236}">
                <a16:creationId xmlns:a16="http://schemas.microsoft.com/office/drawing/2014/main" id="{DB69048D-8FA6-4C48-87A6-845FAAA733F0}"/>
              </a:ext>
            </a:extLst>
          </p:cNvPr>
          <p:cNvSpPr/>
          <p:nvPr/>
        </p:nvSpPr>
        <p:spPr>
          <a:xfrm>
            <a:off x="1922175" y="4429000"/>
            <a:ext cx="357000" cy="34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45" name="Shape 1647">
            <a:extLst>
              <a:ext uri="{FF2B5EF4-FFF2-40B4-BE49-F238E27FC236}">
                <a16:creationId xmlns:a16="http://schemas.microsoft.com/office/drawing/2014/main" id="{FFCC7DA7-3975-FD49-BE87-3007095F7F77}"/>
              </a:ext>
            </a:extLst>
          </p:cNvPr>
          <p:cNvSpPr/>
          <p:nvPr/>
        </p:nvSpPr>
        <p:spPr>
          <a:xfrm>
            <a:off x="1181175" y="3065062"/>
            <a:ext cx="357000" cy="34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46" name="Shape 1648">
            <a:extLst>
              <a:ext uri="{FF2B5EF4-FFF2-40B4-BE49-F238E27FC236}">
                <a16:creationId xmlns:a16="http://schemas.microsoft.com/office/drawing/2014/main" id="{91EDA432-1700-624B-8EA3-CA8F27445DD3}"/>
              </a:ext>
            </a:extLst>
          </p:cNvPr>
          <p:cNvSpPr/>
          <p:nvPr/>
        </p:nvSpPr>
        <p:spPr>
          <a:xfrm>
            <a:off x="3203475" y="5065525"/>
            <a:ext cx="357000" cy="347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8960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>
            <a:spLocks noGrp="1"/>
          </p:cNvSpPr>
          <p:nvPr>
            <p:ph type="title"/>
          </p:nvPr>
        </p:nvSpPr>
        <p:spPr>
          <a:xfrm>
            <a:off x="401063" y="818813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Peer-to-peer (P2P)</a:t>
            </a:r>
          </a:p>
        </p:txBody>
      </p:sp>
      <p:grpSp>
        <p:nvGrpSpPr>
          <p:cNvPr id="143" name="Shape 143"/>
          <p:cNvGrpSpPr/>
          <p:nvPr/>
        </p:nvGrpSpPr>
        <p:grpSpPr>
          <a:xfrm>
            <a:off x="2973749" y="2222801"/>
            <a:ext cx="3196500" cy="673025"/>
            <a:chOff x="2794349" y="1365550"/>
            <a:chExt cx="3196500" cy="673025"/>
          </a:xfrm>
        </p:grpSpPr>
        <p:pic>
          <p:nvPicPr>
            <p:cNvPr id="144" name="Shape 144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279434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5" name="Shape 145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485969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6" name="Shape 146"/>
          <p:cNvGrpSpPr/>
          <p:nvPr/>
        </p:nvGrpSpPr>
        <p:grpSpPr>
          <a:xfrm>
            <a:off x="1644899" y="3495051"/>
            <a:ext cx="5701800" cy="673025"/>
            <a:chOff x="1524999" y="2637800"/>
            <a:chExt cx="5701800" cy="673025"/>
          </a:xfrm>
        </p:grpSpPr>
        <p:pic>
          <p:nvPicPr>
            <p:cNvPr id="147" name="Shape 147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152499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48" name="Shape 148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609564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49" name="Shape 149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006424" y="4767301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Shape 1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28251" y="3150024"/>
            <a:ext cx="935100" cy="935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1" name="Shape 151"/>
          <p:cNvCxnSpPr/>
          <p:nvPr/>
        </p:nvCxnSpPr>
        <p:spPr>
          <a:xfrm rot="10800000" flipH="1">
            <a:off x="3009850" y="3679925"/>
            <a:ext cx="882900" cy="16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52" name="Shape 152"/>
          <p:cNvCxnSpPr/>
          <p:nvPr/>
        </p:nvCxnSpPr>
        <p:spPr>
          <a:xfrm>
            <a:off x="3732225" y="3004275"/>
            <a:ext cx="314400" cy="22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53" name="Shape 153"/>
          <p:cNvCxnSpPr/>
          <p:nvPr/>
        </p:nvCxnSpPr>
        <p:spPr>
          <a:xfrm flipH="1">
            <a:off x="4888000" y="2997600"/>
            <a:ext cx="309000" cy="23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54" name="Shape 154"/>
          <p:cNvCxnSpPr/>
          <p:nvPr/>
        </p:nvCxnSpPr>
        <p:spPr>
          <a:xfrm rot="10800000">
            <a:off x="5098850" y="3679925"/>
            <a:ext cx="882900" cy="16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sp>
        <p:nvSpPr>
          <p:cNvPr id="155" name="Shape 155"/>
          <p:cNvSpPr/>
          <p:nvPr/>
        </p:nvSpPr>
        <p:spPr>
          <a:xfrm>
            <a:off x="4327221" y="4127950"/>
            <a:ext cx="93900" cy="468200"/>
          </a:xfrm>
          <a:custGeom>
            <a:avLst/>
            <a:gdLst/>
            <a:ahLst/>
            <a:cxnLst/>
            <a:rect l="0" t="0" r="0" b="0"/>
            <a:pathLst>
              <a:path w="3756" h="18728" extrusionOk="0">
                <a:moveTo>
                  <a:pt x="3489" y="18728"/>
                </a:moveTo>
                <a:cubicBezTo>
                  <a:pt x="2909" y="17301"/>
                  <a:pt x="-33" y="13288"/>
                  <a:pt x="11" y="10167"/>
                </a:cubicBezTo>
                <a:cubicBezTo>
                  <a:pt x="55" y="7045"/>
                  <a:pt x="3131" y="1694"/>
                  <a:pt x="3756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56" name="Shape 156"/>
          <p:cNvSpPr/>
          <p:nvPr/>
        </p:nvSpPr>
        <p:spPr>
          <a:xfrm rot="10800000">
            <a:off x="4525046" y="4127950"/>
            <a:ext cx="93900" cy="468200"/>
          </a:xfrm>
          <a:custGeom>
            <a:avLst/>
            <a:gdLst/>
            <a:ahLst/>
            <a:cxnLst/>
            <a:rect l="0" t="0" r="0" b="0"/>
            <a:pathLst>
              <a:path w="3756" h="18728" extrusionOk="0">
                <a:moveTo>
                  <a:pt x="3489" y="18728"/>
                </a:moveTo>
                <a:cubicBezTo>
                  <a:pt x="2909" y="17301"/>
                  <a:pt x="-33" y="13288"/>
                  <a:pt x="11" y="10167"/>
                </a:cubicBezTo>
                <a:cubicBezTo>
                  <a:pt x="55" y="7045"/>
                  <a:pt x="3131" y="1694"/>
                  <a:pt x="3756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57" name="Shape 157"/>
          <p:cNvSpPr/>
          <p:nvPr/>
        </p:nvSpPr>
        <p:spPr>
          <a:xfrm>
            <a:off x="4722126" y="3117975"/>
            <a:ext cx="662175" cy="1464800"/>
          </a:xfrm>
          <a:custGeom>
            <a:avLst/>
            <a:gdLst/>
            <a:ahLst/>
            <a:cxnLst/>
            <a:rect l="0" t="0" r="0" b="0"/>
            <a:pathLst>
              <a:path w="26487" h="58592" extrusionOk="0">
                <a:moveTo>
                  <a:pt x="0" y="58592"/>
                </a:moveTo>
                <a:cubicBezTo>
                  <a:pt x="3433" y="53776"/>
                  <a:pt x="16186" y="39462"/>
                  <a:pt x="20601" y="29697"/>
                </a:cubicBezTo>
                <a:cubicBezTo>
                  <a:pt x="25015" y="19931"/>
                  <a:pt x="25506" y="4949"/>
                  <a:pt x="26487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58" name="Shape 158"/>
          <p:cNvSpPr/>
          <p:nvPr/>
        </p:nvSpPr>
        <p:spPr>
          <a:xfrm>
            <a:off x="4882651" y="3144725"/>
            <a:ext cx="648775" cy="1491550"/>
          </a:xfrm>
          <a:custGeom>
            <a:avLst/>
            <a:gdLst/>
            <a:ahLst/>
            <a:cxnLst/>
            <a:rect l="0" t="0" r="0" b="0"/>
            <a:pathLst>
              <a:path w="25951" h="59662" extrusionOk="0">
                <a:moveTo>
                  <a:pt x="0" y="59662"/>
                </a:moveTo>
                <a:cubicBezTo>
                  <a:pt x="3433" y="54668"/>
                  <a:pt x="16275" y="39641"/>
                  <a:pt x="20601" y="29698"/>
                </a:cubicBezTo>
                <a:cubicBezTo>
                  <a:pt x="24926" y="19754"/>
                  <a:pt x="25059" y="4949"/>
                  <a:pt x="25951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159" name="Shape 159"/>
          <p:cNvSpPr txBox="1">
            <a:spLocks noGrp="1"/>
          </p:cNvSpPr>
          <p:nvPr>
            <p:ph type="title"/>
          </p:nvPr>
        </p:nvSpPr>
        <p:spPr>
          <a:xfrm>
            <a:off x="311700" y="1895125"/>
            <a:ext cx="25644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Napster (1999)</a:t>
            </a:r>
          </a:p>
        </p:txBody>
      </p:sp>
      <p:pic>
        <p:nvPicPr>
          <p:cNvPr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90801" y="4207544"/>
            <a:ext cx="308999" cy="3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67526" y="2355344"/>
            <a:ext cx="308999" cy="3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6626" y="4248351"/>
            <a:ext cx="227399" cy="22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Shape 163"/>
          <p:cNvSpPr/>
          <p:nvPr/>
        </p:nvSpPr>
        <p:spPr>
          <a:xfrm>
            <a:off x="381225" y="4475749"/>
            <a:ext cx="2984400" cy="894109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Problema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– server </a:t>
            </a: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centralizat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pentru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indexarea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datelor</a:t>
            </a:r>
            <a:endParaRPr lang="en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  <p:extLst>
      <p:ext uri="{BB962C8B-B14F-4D97-AF65-F5344CB8AC3E}">
        <p14:creationId xmlns:p14="http://schemas.microsoft.com/office/powerpoint/2010/main" val="81681402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3" name="Shape 1653"/>
          <p:cNvSpPr txBox="1">
            <a:spLocks noGrp="1"/>
          </p:cNvSpPr>
          <p:nvPr>
            <p:ph type="title"/>
          </p:nvPr>
        </p:nvSpPr>
        <p:spPr>
          <a:xfrm>
            <a:off x="387925" y="74442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Topologii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rutare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spatele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unor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DHT -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Hipercub</a:t>
            </a:r>
            <a:endParaRPr lang="en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74" name="Shape 1674"/>
          <p:cNvSpPr txBox="1">
            <a:spLocks noGrp="1"/>
          </p:cNvSpPr>
          <p:nvPr>
            <p:ph type="body" idx="1"/>
          </p:nvPr>
        </p:nvSpPr>
        <p:spPr>
          <a:xfrm>
            <a:off x="4883075" y="1548262"/>
            <a:ext cx="3765600" cy="8832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Neighbor selection –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vecinii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difera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printr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-un bit in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descompunerea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binara</a:t>
            </a:r>
            <a:endParaRPr lang="en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5" name="Shape 1675"/>
          <p:cNvSpPr txBox="1">
            <a:spLocks noGrp="1"/>
          </p:cNvSpPr>
          <p:nvPr>
            <p:ph type="body" idx="1"/>
          </p:nvPr>
        </p:nvSpPr>
        <p:spPr>
          <a:xfrm>
            <a:off x="4888984" y="3151496"/>
            <a:ext cx="4049700" cy="8700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Route selection –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rutare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catre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destinatie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corectarea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oricarui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bit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diferit</a:t>
            </a:r>
            <a:endParaRPr lang="en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Shape 1681">
            <a:extLst>
              <a:ext uri="{FF2B5EF4-FFF2-40B4-BE49-F238E27FC236}">
                <a16:creationId xmlns:a16="http://schemas.microsoft.com/office/drawing/2014/main" id="{1107DBDA-A5C3-224B-A456-72172297B1AC}"/>
              </a:ext>
            </a:extLst>
          </p:cNvPr>
          <p:cNvSpPr/>
          <p:nvPr/>
        </p:nvSpPr>
        <p:spPr>
          <a:xfrm>
            <a:off x="1132200" y="2148646"/>
            <a:ext cx="2722200" cy="2722200"/>
          </a:xfrm>
          <a:prstGeom prst="cube">
            <a:avLst>
              <a:gd name="adj" fmla="val 25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cxnSp>
        <p:nvCxnSpPr>
          <p:cNvPr id="26" name="Shape 1682">
            <a:extLst>
              <a:ext uri="{FF2B5EF4-FFF2-40B4-BE49-F238E27FC236}">
                <a16:creationId xmlns:a16="http://schemas.microsoft.com/office/drawing/2014/main" id="{B4890A8A-A911-B044-A1C2-6625BB5BD58C}"/>
              </a:ext>
            </a:extLst>
          </p:cNvPr>
          <p:cNvCxnSpPr/>
          <p:nvPr/>
        </p:nvCxnSpPr>
        <p:spPr>
          <a:xfrm rot="10800000">
            <a:off x="1901525" y="4195346"/>
            <a:ext cx="1959600" cy="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7" name="Shape 1683">
            <a:extLst>
              <a:ext uri="{FF2B5EF4-FFF2-40B4-BE49-F238E27FC236}">
                <a16:creationId xmlns:a16="http://schemas.microsoft.com/office/drawing/2014/main" id="{C2586C19-C0D6-EC44-8F60-C25FBD6CCCB5}"/>
              </a:ext>
            </a:extLst>
          </p:cNvPr>
          <p:cNvCxnSpPr/>
          <p:nvPr/>
        </p:nvCxnSpPr>
        <p:spPr>
          <a:xfrm flipH="1">
            <a:off x="1138750" y="4195346"/>
            <a:ext cx="782700" cy="675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cxnSp>
        <p:nvCxnSpPr>
          <p:cNvPr id="28" name="Shape 1684">
            <a:extLst>
              <a:ext uri="{FF2B5EF4-FFF2-40B4-BE49-F238E27FC236}">
                <a16:creationId xmlns:a16="http://schemas.microsoft.com/office/drawing/2014/main" id="{4774ADB6-398B-374C-A9FD-107C7D8A2B9B}"/>
              </a:ext>
            </a:extLst>
          </p:cNvPr>
          <p:cNvCxnSpPr/>
          <p:nvPr/>
        </p:nvCxnSpPr>
        <p:spPr>
          <a:xfrm>
            <a:off x="1834500" y="2162021"/>
            <a:ext cx="0" cy="204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lg" len="lg"/>
            <a:tailEnd type="none" w="lg" len="lg"/>
          </a:ln>
        </p:spPr>
      </p:cxnSp>
      <p:sp>
        <p:nvSpPr>
          <p:cNvPr id="29" name="Shape 1685">
            <a:extLst>
              <a:ext uri="{FF2B5EF4-FFF2-40B4-BE49-F238E27FC236}">
                <a16:creationId xmlns:a16="http://schemas.microsoft.com/office/drawing/2014/main" id="{B5C66E61-8A32-1D4E-BA0F-DB0362C8B2BB}"/>
              </a:ext>
            </a:extLst>
          </p:cNvPr>
          <p:cNvSpPr/>
          <p:nvPr/>
        </p:nvSpPr>
        <p:spPr>
          <a:xfrm>
            <a:off x="1040400" y="4711421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Shape 1686">
            <a:extLst>
              <a:ext uri="{FF2B5EF4-FFF2-40B4-BE49-F238E27FC236}">
                <a16:creationId xmlns:a16="http://schemas.microsoft.com/office/drawing/2014/main" id="{540F4CAF-B158-6844-A512-635F0C424A2D}"/>
              </a:ext>
            </a:extLst>
          </p:cNvPr>
          <p:cNvSpPr/>
          <p:nvPr/>
        </p:nvSpPr>
        <p:spPr>
          <a:xfrm>
            <a:off x="1781400" y="4074896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hape 1687">
            <a:extLst>
              <a:ext uri="{FF2B5EF4-FFF2-40B4-BE49-F238E27FC236}">
                <a16:creationId xmlns:a16="http://schemas.microsoft.com/office/drawing/2014/main" id="{85F74EED-38FA-4C44-BEFF-A9474A643D7D}"/>
              </a:ext>
            </a:extLst>
          </p:cNvPr>
          <p:cNvSpPr/>
          <p:nvPr/>
        </p:nvSpPr>
        <p:spPr>
          <a:xfrm>
            <a:off x="3712950" y="4074896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2" name="Shape 1688">
            <a:extLst>
              <a:ext uri="{FF2B5EF4-FFF2-40B4-BE49-F238E27FC236}">
                <a16:creationId xmlns:a16="http://schemas.microsoft.com/office/drawing/2014/main" id="{4E9DB37F-87CB-1340-B86B-13B61E8AF365}"/>
              </a:ext>
            </a:extLst>
          </p:cNvPr>
          <p:cNvSpPr/>
          <p:nvPr/>
        </p:nvSpPr>
        <p:spPr>
          <a:xfrm>
            <a:off x="3062700" y="4711421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" name="Shape 1689">
            <a:extLst>
              <a:ext uri="{FF2B5EF4-FFF2-40B4-BE49-F238E27FC236}">
                <a16:creationId xmlns:a16="http://schemas.microsoft.com/office/drawing/2014/main" id="{548C1800-9F9B-3344-829B-7A2CE07B8BC9}"/>
              </a:ext>
            </a:extLst>
          </p:cNvPr>
          <p:cNvSpPr/>
          <p:nvPr/>
        </p:nvSpPr>
        <p:spPr>
          <a:xfrm>
            <a:off x="1040400" y="2710958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4" name="Shape 1690">
            <a:extLst>
              <a:ext uri="{FF2B5EF4-FFF2-40B4-BE49-F238E27FC236}">
                <a16:creationId xmlns:a16="http://schemas.microsoft.com/office/drawing/2014/main" id="{F9FD9020-CF40-3843-B2AC-674F35A77ABE}"/>
              </a:ext>
            </a:extLst>
          </p:cNvPr>
          <p:cNvSpPr/>
          <p:nvPr/>
        </p:nvSpPr>
        <p:spPr>
          <a:xfrm>
            <a:off x="1714050" y="2048871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5" name="Shape 1691">
            <a:extLst>
              <a:ext uri="{FF2B5EF4-FFF2-40B4-BE49-F238E27FC236}">
                <a16:creationId xmlns:a16="http://schemas.microsoft.com/office/drawing/2014/main" id="{E733E96F-4223-9340-849F-7ED0845E1A63}"/>
              </a:ext>
            </a:extLst>
          </p:cNvPr>
          <p:cNvSpPr/>
          <p:nvPr/>
        </p:nvSpPr>
        <p:spPr>
          <a:xfrm>
            <a:off x="3024975" y="2710958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" name="Shape 1692">
            <a:extLst>
              <a:ext uri="{FF2B5EF4-FFF2-40B4-BE49-F238E27FC236}">
                <a16:creationId xmlns:a16="http://schemas.microsoft.com/office/drawing/2014/main" id="{28AB0591-7A0A-BB43-A0A6-B5A0049B073C}"/>
              </a:ext>
            </a:extLst>
          </p:cNvPr>
          <p:cNvSpPr/>
          <p:nvPr/>
        </p:nvSpPr>
        <p:spPr>
          <a:xfrm>
            <a:off x="3712950" y="2048871"/>
            <a:ext cx="240900" cy="240900"/>
          </a:xfrm>
          <a:prstGeom prst="flowChartAlternateProcess">
            <a:avLst/>
          </a:prstGeom>
          <a:solidFill>
            <a:srgbClr val="F4CCCC"/>
          </a:solidFill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7" name="Shape 1693">
            <a:extLst>
              <a:ext uri="{FF2B5EF4-FFF2-40B4-BE49-F238E27FC236}">
                <a16:creationId xmlns:a16="http://schemas.microsoft.com/office/drawing/2014/main" id="{0D320F22-706A-9343-AD04-627C09CB6126}"/>
              </a:ext>
            </a:extLst>
          </p:cNvPr>
          <p:cNvSpPr txBox="1"/>
          <p:nvPr/>
        </p:nvSpPr>
        <p:spPr>
          <a:xfrm>
            <a:off x="910050" y="4952321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000</a:t>
            </a:r>
          </a:p>
        </p:txBody>
      </p:sp>
      <p:sp>
        <p:nvSpPr>
          <p:cNvPr id="38" name="Shape 1694">
            <a:extLst>
              <a:ext uri="{FF2B5EF4-FFF2-40B4-BE49-F238E27FC236}">
                <a16:creationId xmlns:a16="http://schemas.microsoft.com/office/drawing/2014/main" id="{B60BE9DC-4786-674E-A2FC-295BFD72A672}"/>
              </a:ext>
            </a:extLst>
          </p:cNvPr>
          <p:cNvSpPr txBox="1"/>
          <p:nvPr/>
        </p:nvSpPr>
        <p:spPr>
          <a:xfrm>
            <a:off x="495325" y="2657571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9" name="Shape 1695">
            <a:extLst>
              <a:ext uri="{FF2B5EF4-FFF2-40B4-BE49-F238E27FC236}">
                <a16:creationId xmlns:a16="http://schemas.microsoft.com/office/drawing/2014/main" id="{E377E496-AD9D-3F41-8742-33F3F53ED97A}"/>
              </a:ext>
            </a:extLst>
          </p:cNvPr>
          <p:cNvSpPr txBox="1"/>
          <p:nvPr/>
        </p:nvSpPr>
        <p:spPr>
          <a:xfrm>
            <a:off x="1132200" y="1995471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110</a:t>
            </a:r>
          </a:p>
        </p:txBody>
      </p:sp>
      <p:sp>
        <p:nvSpPr>
          <p:cNvPr id="40" name="Shape 1696">
            <a:extLst>
              <a:ext uri="{FF2B5EF4-FFF2-40B4-BE49-F238E27FC236}">
                <a16:creationId xmlns:a16="http://schemas.microsoft.com/office/drawing/2014/main" id="{9C300507-CD5B-0D4A-909C-DD1DF94939CF}"/>
              </a:ext>
            </a:extLst>
          </p:cNvPr>
          <p:cNvSpPr txBox="1"/>
          <p:nvPr/>
        </p:nvSpPr>
        <p:spPr>
          <a:xfrm>
            <a:off x="3947800" y="1995471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111</a:t>
            </a:r>
          </a:p>
        </p:txBody>
      </p:sp>
      <p:sp>
        <p:nvSpPr>
          <p:cNvPr id="41" name="Shape 1697">
            <a:extLst>
              <a:ext uri="{FF2B5EF4-FFF2-40B4-BE49-F238E27FC236}">
                <a16:creationId xmlns:a16="http://schemas.microsoft.com/office/drawing/2014/main" id="{FBA40232-D619-0E41-BA9D-42DD49D2D4F5}"/>
              </a:ext>
            </a:extLst>
          </p:cNvPr>
          <p:cNvSpPr txBox="1"/>
          <p:nvPr/>
        </p:nvSpPr>
        <p:spPr>
          <a:xfrm>
            <a:off x="1748475" y="4276571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010</a:t>
            </a:r>
          </a:p>
        </p:txBody>
      </p:sp>
      <p:sp>
        <p:nvSpPr>
          <p:cNvPr id="42" name="Shape 1698">
            <a:extLst>
              <a:ext uri="{FF2B5EF4-FFF2-40B4-BE49-F238E27FC236}">
                <a16:creationId xmlns:a16="http://schemas.microsoft.com/office/drawing/2014/main" id="{217DB066-4BA7-4544-B804-397EE516B8CE}"/>
              </a:ext>
            </a:extLst>
          </p:cNvPr>
          <p:cNvSpPr txBox="1"/>
          <p:nvPr/>
        </p:nvSpPr>
        <p:spPr>
          <a:xfrm>
            <a:off x="3947800" y="4021496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011</a:t>
            </a:r>
          </a:p>
        </p:txBody>
      </p:sp>
      <p:sp>
        <p:nvSpPr>
          <p:cNvPr id="43" name="Shape 1699">
            <a:extLst>
              <a:ext uri="{FF2B5EF4-FFF2-40B4-BE49-F238E27FC236}">
                <a16:creationId xmlns:a16="http://schemas.microsoft.com/office/drawing/2014/main" id="{2DF93E38-46DA-1A43-8C13-EFFA91AC5F5C}"/>
              </a:ext>
            </a:extLst>
          </p:cNvPr>
          <p:cNvSpPr txBox="1"/>
          <p:nvPr/>
        </p:nvSpPr>
        <p:spPr>
          <a:xfrm>
            <a:off x="2932350" y="4952321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001</a:t>
            </a:r>
          </a:p>
        </p:txBody>
      </p:sp>
      <p:sp>
        <p:nvSpPr>
          <p:cNvPr id="44" name="Shape 1700">
            <a:extLst>
              <a:ext uri="{FF2B5EF4-FFF2-40B4-BE49-F238E27FC236}">
                <a16:creationId xmlns:a16="http://schemas.microsoft.com/office/drawing/2014/main" id="{FC1EDBBA-6B52-8C47-BEF0-9671831BAA43}"/>
              </a:ext>
            </a:extLst>
          </p:cNvPr>
          <p:cNvSpPr txBox="1"/>
          <p:nvPr/>
        </p:nvSpPr>
        <p:spPr>
          <a:xfrm>
            <a:off x="3189675" y="2740546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101</a:t>
            </a:r>
          </a:p>
        </p:txBody>
      </p:sp>
      <p:cxnSp>
        <p:nvCxnSpPr>
          <p:cNvPr id="45" name="Shape 1703">
            <a:extLst>
              <a:ext uri="{FF2B5EF4-FFF2-40B4-BE49-F238E27FC236}">
                <a16:creationId xmlns:a16="http://schemas.microsoft.com/office/drawing/2014/main" id="{0EBBAC3A-BFEC-CC4F-8D66-B3BAF706C5EA}"/>
              </a:ext>
            </a:extLst>
          </p:cNvPr>
          <p:cNvCxnSpPr/>
          <p:nvPr/>
        </p:nvCxnSpPr>
        <p:spPr>
          <a:xfrm>
            <a:off x="1406425" y="4937771"/>
            <a:ext cx="1485000" cy="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6" name="Shape 1704">
            <a:extLst>
              <a:ext uri="{FF2B5EF4-FFF2-40B4-BE49-F238E27FC236}">
                <a16:creationId xmlns:a16="http://schemas.microsoft.com/office/drawing/2014/main" id="{36792C64-14A0-814B-BB48-520D3A613E51}"/>
              </a:ext>
            </a:extLst>
          </p:cNvPr>
          <p:cNvCxnSpPr/>
          <p:nvPr/>
        </p:nvCxnSpPr>
        <p:spPr>
          <a:xfrm rot="10800000" flipH="1">
            <a:off x="3419675" y="4406146"/>
            <a:ext cx="371100" cy="3711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7" name="Shape 1705">
            <a:extLst>
              <a:ext uri="{FF2B5EF4-FFF2-40B4-BE49-F238E27FC236}">
                <a16:creationId xmlns:a16="http://schemas.microsoft.com/office/drawing/2014/main" id="{90567AD3-92E9-CB4F-AD26-3426BC1AF374}"/>
              </a:ext>
            </a:extLst>
          </p:cNvPr>
          <p:cNvCxnSpPr/>
          <p:nvPr/>
        </p:nvCxnSpPr>
        <p:spPr>
          <a:xfrm rot="10800000">
            <a:off x="3994900" y="2429696"/>
            <a:ext cx="0" cy="1504800"/>
          </a:xfrm>
          <a:prstGeom prst="straightConnector1">
            <a:avLst/>
          </a:prstGeom>
          <a:noFill/>
          <a:ln w="19050" cap="flat" cmpd="sng">
            <a:solidFill>
              <a:srgbClr val="FF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8" name="Shape 1706">
            <a:extLst>
              <a:ext uri="{FF2B5EF4-FFF2-40B4-BE49-F238E27FC236}">
                <a16:creationId xmlns:a16="http://schemas.microsoft.com/office/drawing/2014/main" id="{A572DC8D-82A1-7843-B27F-1BCA3BEAE481}"/>
              </a:ext>
            </a:extLst>
          </p:cNvPr>
          <p:cNvCxnSpPr/>
          <p:nvPr/>
        </p:nvCxnSpPr>
        <p:spPr>
          <a:xfrm rot="10800000" flipH="1">
            <a:off x="1272650" y="4289121"/>
            <a:ext cx="401400" cy="3276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9" name="Shape 1707">
            <a:extLst>
              <a:ext uri="{FF2B5EF4-FFF2-40B4-BE49-F238E27FC236}">
                <a16:creationId xmlns:a16="http://schemas.microsoft.com/office/drawing/2014/main" id="{0EBFFF5A-14A8-DA45-8CA2-698A7CCFEB23}"/>
              </a:ext>
            </a:extLst>
          </p:cNvPr>
          <p:cNvCxnSpPr/>
          <p:nvPr/>
        </p:nvCxnSpPr>
        <p:spPr>
          <a:xfrm rot="10800000">
            <a:off x="1934825" y="2429471"/>
            <a:ext cx="0" cy="15117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50" name="Shape 1708">
            <a:extLst>
              <a:ext uri="{FF2B5EF4-FFF2-40B4-BE49-F238E27FC236}">
                <a16:creationId xmlns:a16="http://schemas.microsoft.com/office/drawing/2014/main" id="{7C6B6109-587B-B442-8FB9-7166468908DC}"/>
              </a:ext>
            </a:extLst>
          </p:cNvPr>
          <p:cNvCxnSpPr/>
          <p:nvPr/>
        </p:nvCxnSpPr>
        <p:spPr>
          <a:xfrm>
            <a:off x="2108725" y="2028246"/>
            <a:ext cx="1364400" cy="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51" name="Shape 1742">
            <a:extLst>
              <a:ext uri="{FF2B5EF4-FFF2-40B4-BE49-F238E27FC236}">
                <a16:creationId xmlns:a16="http://schemas.microsoft.com/office/drawing/2014/main" id="{17A660BB-2F52-B444-BD32-D59603B5D6BF}"/>
              </a:ext>
            </a:extLst>
          </p:cNvPr>
          <p:cNvSpPr/>
          <p:nvPr/>
        </p:nvSpPr>
        <p:spPr>
          <a:xfrm>
            <a:off x="5038207" y="4937771"/>
            <a:ext cx="3584100" cy="11016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Poor flexibility in neighbor selection</a:t>
            </a:r>
          </a:p>
          <a:p>
            <a:pPr algn="ctr">
              <a:spcBef>
                <a:spcPts val="0"/>
              </a:spcBef>
            </a:pPr>
            <a:endParaRPr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Good flexibility in route selection</a:t>
            </a:r>
          </a:p>
        </p:txBody>
      </p:sp>
    </p:spTree>
    <p:extLst>
      <p:ext uri="{BB962C8B-B14F-4D97-AF65-F5344CB8AC3E}">
        <p14:creationId xmlns:p14="http://schemas.microsoft.com/office/powerpoint/2010/main" val="349222495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9" name="Shape 1769"/>
          <p:cNvSpPr txBox="1">
            <a:spLocks noGrp="1"/>
          </p:cNvSpPr>
          <p:nvPr>
            <p:ph type="title"/>
          </p:nvPr>
        </p:nvSpPr>
        <p:spPr>
          <a:xfrm>
            <a:off x="419500" y="757900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Topologii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rutare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spatele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unor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DHT -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Inel</a:t>
            </a:r>
            <a:endParaRPr lang="en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87" name="Shape 1787"/>
          <p:cNvSpPr txBox="1">
            <a:spLocks noGrp="1"/>
          </p:cNvSpPr>
          <p:nvPr>
            <p:ph type="body" idx="1"/>
          </p:nvPr>
        </p:nvSpPr>
        <p:spPr>
          <a:xfrm>
            <a:off x="4985850" y="1670650"/>
            <a:ext cx="3765600" cy="11016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Neighbor selection – un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vecin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fiecare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interval de finger</a:t>
            </a:r>
          </a:p>
        </p:txBody>
      </p:sp>
      <p:sp>
        <p:nvSpPr>
          <p:cNvPr id="21" name="Shape 1793">
            <a:extLst>
              <a:ext uri="{FF2B5EF4-FFF2-40B4-BE49-F238E27FC236}">
                <a16:creationId xmlns:a16="http://schemas.microsoft.com/office/drawing/2014/main" id="{A7BF65F7-3F23-AB4F-A103-229E0AE8E004}"/>
              </a:ext>
            </a:extLst>
          </p:cNvPr>
          <p:cNvSpPr/>
          <p:nvPr/>
        </p:nvSpPr>
        <p:spPr>
          <a:xfrm>
            <a:off x="1063500" y="2295300"/>
            <a:ext cx="2989800" cy="29898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2" name="Shape 1794">
            <a:extLst>
              <a:ext uri="{FF2B5EF4-FFF2-40B4-BE49-F238E27FC236}">
                <a16:creationId xmlns:a16="http://schemas.microsoft.com/office/drawing/2014/main" id="{8D790BD1-0CB5-7946-9E1A-F3B41B276FA2}"/>
              </a:ext>
            </a:extLst>
          </p:cNvPr>
          <p:cNvSpPr/>
          <p:nvPr/>
        </p:nvSpPr>
        <p:spPr>
          <a:xfrm>
            <a:off x="2437950" y="2175950"/>
            <a:ext cx="240900" cy="240900"/>
          </a:xfrm>
          <a:prstGeom prst="flowChartAlternateProcess">
            <a:avLst/>
          </a:prstGeom>
          <a:solidFill>
            <a:srgbClr val="D9EAD3"/>
          </a:solidFill>
          <a:ln w="19050" cap="flat" cmpd="sng">
            <a:solidFill>
              <a:srgbClr val="93C47D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" name="Shape 1795">
            <a:extLst>
              <a:ext uri="{FF2B5EF4-FFF2-40B4-BE49-F238E27FC236}">
                <a16:creationId xmlns:a16="http://schemas.microsoft.com/office/drawing/2014/main" id="{37BC81D3-492E-7A4F-B27D-BAB29303EB7D}"/>
              </a:ext>
            </a:extLst>
          </p:cNvPr>
          <p:cNvSpPr/>
          <p:nvPr/>
        </p:nvSpPr>
        <p:spPr>
          <a:xfrm>
            <a:off x="2437950" y="51643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Shape 1796">
            <a:extLst>
              <a:ext uri="{FF2B5EF4-FFF2-40B4-BE49-F238E27FC236}">
                <a16:creationId xmlns:a16="http://schemas.microsoft.com/office/drawing/2014/main" id="{5C0E76D5-5E56-594F-B7FA-16AD28ECE7F6}"/>
              </a:ext>
            </a:extLst>
          </p:cNvPr>
          <p:cNvSpPr/>
          <p:nvPr/>
        </p:nvSpPr>
        <p:spPr>
          <a:xfrm>
            <a:off x="3938525" y="366975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Shape 1797">
            <a:extLst>
              <a:ext uri="{FF2B5EF4-FFF2-40B4-BE49-F238E27FC236}">
                <a16:creationId xmlns:a16="http://schemas.microsoft.com/office/drawing/2014/main" id="{DC2A922C-21FE-194A-AB9E-78EE3AD1D6D7}"/>
              </a:ext>
            </a:extLst>
          </p:cNvPr>
          <p:cNvSpPr/>
          <p:nvPr/>
        </p:nvSpPr>
        <p:spPr>
          <a:xfrm>
            <a:off x="954000" y="366975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1798">
            <a:extLst>
              <a:ext uri="{FF2B5EF4-FFF2-40B4-BE49-F238E27FC236}">
                <a16:creationId xmlns:a16="http://schemas.microsoft.com/office/drawing/2014/main" id="{DA58FA50-E1A9-E34A-8330-01ADBE501CF3}"/>
              </a:ext>
            </a:extLst>
          </p:cNvPr>
          <p:cNvSpPr/>
          <p:nvPr/>
        </p:nvSpPr>
        <p:spPr>
          <a:xfrm>
            <a:off x="3527650" y="265180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hape 1799">
            <a:extLst>
              <a:ext uri="{FF2B5EF4-FFF2-40B4-BE49-F238E27FC236}">
                <a16:creationId xmlns:a16="http://schemas.microsoft.com/office/drawing/2014/main" id="{BE012D17-F0AD-2C4F-9782-9F58248FD232}"/>
              </a:ext>
            </a:extLst>
          </p:cNvPr>
          <p:cNvSpPr/>
          <p:nvPr/>
        </p:nvSpPr>
        <p:spPr>
          <a:xfrm>
            <a:off x="3527650" y="4683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Shape 1800">
            <a:extLst>
              <a:ext uri="{FF2B5EF4-FFF2-40B4-BE49-F238E27FC236}">
                <a16:creationId xmlns:a16="http://schemas.microsoft.com/office/drawing/2014/main" id="{B976BDA1-6C5D-2140-821A-7A633FF4F903}"/>
              </a:ext>
            </a:extLst>
          </p:cNvPr>
          <p:cNvSpPr/>
          <p:nvPr/>
        </p:nvSpPr>
        <p:spPr>
          <a:xfrm>
            <a:off x="1351000" y="265180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1801">
            <a:extLst>
              <a:ext uri="{FF2B5EF4-FFF2-40B4-BE49-F238E27FC236}">
                <a16:creationId xmlns:a16="http://schemas.microsoft.com/office/drawing/2014/main" id="{689EFA71-3EB7-4240-B904-5D2B634611D7}"/>
              </a:ext>
            </a:extLst>
          </p:cNvPr>
          <p:cNvSpPr/>
          <p:nvPr/>
        </p:nvSpPr>
        <p:spPr>
          <a:xfrm>
            <a:off x="1351000" y="4683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Shape 1802">
            <a:extLst>
              <a:ext uri="{FF2B5EF4-FFF2-40B4-BE49-F238E27FC236}">
                <a16:creationId xmlns:a16="http://schemas.microsoft.com/office/drawing/2014/main" id="{AC3B0215-DE1F-A749-85CD-8965E8103EDF}"/>
              </a:ext>
            </a:extLst>
          </p:cNvPr>
          <p:cNvSpPr txBox="1"/>
          <p:nvPr/>
        </p:nvSpPr>
        <p:spPr>
          <a:xfrm>
            <a:off x="2307600" y="18282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000</a:t>
            </a:r>
          </a:p>
        </p:txBody>
      </p:sp>
      <p:sp>
        <p:nvSpPr>
          <p:cNvPr id="31" name="Shape 1803">
            <a:extLst>
              <a:ext uri="{FF2B5EF4-FFF2-40B4-BE49-F238E27FC236}">
                <a16:creationId xmlns:a16="http://schemas.microsoft.com/office/drawing/2014/main" id="{25B24719-903B-344A-8189-0EB9B9813A76}"/>
              </a:ext>
            </a:extLst>
          </p:cNvPr>
          <p:cNvSpPr txBox="1"/>
          <p:nvPr/>
        </p:nvSpPr>
        <p:spPr>
          <a:xfrm>
            <a:off x="3768550" y="237150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001</a:t>
            </a:r>
          </a:p>
        </p:txBody>
      </p:sp>
      <p:sp>
        <p:nvSpPr>
          <p:cNvPr id="32" name="Shape 1804">
            <a:extLst>
              <a:ext uri="{FF2B5EF4-FFF2-40B4-BE49-F238E27FC236}">
                <a16:creationId xmlns:a16="http://schemas.microsoft.com/office/drawing/2014/main" id="{70587D7C-38F4-6340-92B4-9F04B0D7471C}"/>
              </a:ext>
            </a:extLst>
          </p:cNvPr>
          <p:cNvSpPr txBox="1"/>
          <p:nvPr/>
        </p:nvSpPr>
        <p:spPr>
          <a:xfrm>
            <a:off x="4321200" y="36163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010</a:t>
            </a:r>
          </a:p>
        </p:txBody>
      </p:sp>
      <p:sp>
        <p:nvSpPr>
          <p:cNvPr id="33" name="Shape 1805">
            <a:extLst>
              <a:ext uri="{FF2B5EF4-FFF2-40B4-BE49-F238E27FC236}">
                <a16:creationId xmlns:a16="http://schemas.microsoft.com/office/drawing/2014/main" id="{6E828D2F-C148-2945-9D35-EAAC4FFA4CDD}"/>
              </a:ext>
            </a:extLst>
          </p:cNvPr>
          <p:cNvSpPr txBox="1"/>
          <p:nvPr/>
        </p:nvSpPr>
        <p:spPr>
          <a:xfrm>
            <a:off x="3768550" y="477767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011</a:t>
            </a:r>
          </a:p>
        </p:txBody>
      </p:sp>
      <p:sp>
        <p:nvSpPr>
          <p:cNvPr id="34" name="Shape 1806">
            <a:extLst>
              <a:ext uri="{FF2B5EF4-FFF2-40B4-BE49-F238E27FC236}">
                <a16:creationId xmlns:a16="http://schemas.microsoft.com/office/drawing/2014/main" id="{7B77DBB6-BDA4-604F-82E7-E6988FEB770F}"/>
              </a:ext>
            </a:extLst>
          </p:cNvPr>
          <p:cNvSpPr txBox="1"/>
          <p:nvPr/>
        </p:nvSpPr>
        <p:spPr>
          <a:xfrm>
            <a:off x="2307600" y="53982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5" name="Shape 1807">
            <a:extLst>
              <a:ext uri="{FF2B5EF4-FFF2-40B4-BE49-F238E27FC236}">
                <a16:creationId xmlns:a16="http://schemas.microsoft.com/office/drawing/2014/main" id="{57DEA58C-C795-134F-A8EE-709A9CDA19C1}"/>
              </a:ext>
            </a:extLst>
          </p:cNvPr>
          <p:cNvSpPr txBox="1"/>
          <p:nvPr/>
        </p:nvSpPr>
        <p:spPr>
          <a:xfrm>
            <a:off x="849400" y="237150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111</a:t>
            </a:r>
          </a:p>
        </p:txBody>
      </p:sp>
      <p:sp>
        <p:nvSpPr>
          <p:cNvPr id="36" name="Shape 1808">
            <a:extLst>
              <a:ext uri="{FF2B5EF4-FFF2-40B4-BE49-F238E27FC236}">
                <a16:creationId xmlns:a16="http://schemas.microsoft.com/office/drawing/2014/main" id="{B4E41B8E-6B3C-0E47-A098-C9C0FA60192D}"/>
              </a:ext>
            </a:extLst>
          </p:cNvPr>
          <p:cNvSpPr txBox="1"/>
          <p:nvPr/>
        </p:nvSpPr>
        <p:spPr>
          <a:xfrm>
            <a:off x="419500" y="36163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110</a:t>
            </a:r>
          </a:p>
        </p:txBody>
      </p:sp>
      <p:sp>
        <p:nvSpPr>
          <p:cNvPr id="37" name="Shape 1809">
            <a:extLst>
              <a:ext uri="{FF2B5EF4-FFF2-40B4-BE49-F238E27FC236}">
                <a16:creationId xmlns:a16="http://schemas.microsoft.com/office/drawing/2014/main" id="{9F6B0106-0AA7-8144-809F-5E2E68967D0A}"/>
              </a:ext>
            </a:extLst>
          </p:cNvPr>
          <p:cNvSpPr txBox="1"/>
          <p:nvPr/>
        </p:nvSpPr>
        <p:spPr>
          <a:xfrm>
            <a:off x="849400" y="478500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101</a:t>
            </a:r>
          </a:p>
        </p:txBody>
      </p:sp>
      <p:sp>
        <p:nvSpPr>
          <p:cNvPr id="38" name="Shape 1811">
            <a:extLst>
              <a:ext uri="{FF2B5EF4-FFF2-40B4-BE49-F238E27FC236}">
                <a16:creationId xmlns:a16="http://schemas.microsoft.com/office/drawing/2014/main" id="{AF029625-C860-1F4A-BB06-34461C48E1C7}"/>
              </a:ext>
            </a:extLst>
          </p:cNvPr>
          <p:cNvSpPr/>
          <p:nvPr/>
        </p:nvSpPr>
        <p:spPr>
          <a:xfrm>
            <a:off x="3444600" y="2542775"/>
            <a:ext cx="408000" cy="468300"/>
          </a:xfrm>
          <a:prstGeom prst="ellipse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39" name="Shape 1812">
            <a:extLst>
              <a:ext uri="{FF2B5EF4-FFF2-40B4-BE49-F238E27FC236}">
                <a16:creationId xmlns:a16="http://schemas.microsoft.com/office/drawing/2014/main" id="{55D0DC69-F9ED-CE49-A3A4-053391FFE570}"/>
              </a:ext>
            </a:extLst>
          </p:cNvPr>
          <p:cNvSpPr/>
          <p:nvPr/>
        </p:nvSpPr>
        <p:spPr>
          <a:xfrm rot="1255952">
            <a:off x="3550972" y="3508044"/>
            <a:ext cx="587793" cy="1638371"/>
          </a:xfrm>
          <a:prstGeom prst="ellipse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40" name="Shape 1813">
            <a:extLst>
              <a:ext uri="{FF2B5EF4-FFF2-40B4-BE49-F238E27FC236}">
                <a16:creationId xmlns:a16="http://schemas.microsoft.com/office/drawing/2014/main" id="{ABF51251-470B-D141-859C-ED05EB6D5EE0}"/>
              </a:ext>
            </a:extLst>
          </p:cNvPr>
          <p:cNvSpPr/>
          <p:nvPr/>
        </p:nvSpPr>
        <p:spPr>
          <a:xfrm rot="-2003257">
            <a:off x="842848" y="2220625"/>
            <a:ext cx="1828455" cy="3642253"/>
          </a:xfrm>
          <a:prstGeom prst="ellipse">
            <a:avLst/>
          </a:prstGeom>
          <a:noFill/>
          <a:ln w="28575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00791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8" name="Shape 1818"/>
          <p:cNvSpPr txBox="1">
            <a:spLocks noGrp="1"/>
          </p:cNvSpPr>
          <p:nvPr>
            <p:ph type="title"/>
          </p:nvPr>
        </p:nvSpPr>
        <p:spPr>
          <a:xfrm>
            <a:off x="311700" y="580525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Topologii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de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rutare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in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spatele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unor</a:t>
            </a: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 DHT - </a:t>
            </a:r>
            <a:r>
              <a:rPr lang="en" dirty="0" err="1">
                <a:latin typeface="Montserrat"/>
                <a:ea typeface="Montserrat"/>
                <a:cs typeface="Montserrat"/>
                <a:sym typeface="Montserrat"/>
              </a:rPr>
              <a:t>Inel</a:t>
            </a:r>
            <a:endParaRPr lang="en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36" name="Shape 1836"/>
          <p:cNvSpPr txBox="1">
            <a:spLocks noGrp="1"/>
          </p:cNvSpPr>
          <p:nvPr>
            <p:ph type="body" idx="1"/>
          </p:nvPr>
        </p:nvSpPr>
        <p:spPr>
          <a:xfrm>
            <a:off x="4873852" y="1519824"/>
            <a:ext cx="3765600" cy="11016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Neighbor selection – un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vecin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fiecare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interval de finger</a:t>
            </a:r>
          </a:p>
        </p:txBody>
      </p:sp>
      <p:sp>
        <p:nvSpPr>
          <p:cNvPr id="1837" name="Shape 1837"/>
          <p:cNvSpPr txBox="1">
            <a:spLocks noGrp="1"/>
          </p:cNvSpPr>
          <p:nvPr>
            <p:ph type="body" idx="1"/>
          </p:nvPr>
        </p:nvSpPr>
        <p:spPr>
          <a:xfrm>
            <a:off x="4873852" y="2892700"/>
            <a:ext cx="4049700" cy="8700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buNone/>
            </a:pP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Route selection –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rutarea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catre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destinatie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prin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progresarea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de-a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lungul</a:t>
            </a:r>
            <a:r>
              <a:rPr lang="en" dirty="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inelului</a:t>
            </a:r>
            <a:endParaRPr lang="en" dirty="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" name="Shape 1843">
            <a:extLst>
              <a:ext uri="{FF2B5EF4-FFF2-40B4-BE49-F238E27FC236}">
                <a16:creationId xmlns:a16="http://schemas.microsoft.com/office/drawing/2014/main" id="{912EE38A-64C0-0541-9968-30443E069F15}"/>
              </a:ext>
            </a:extLst>
          </p:cNvPr>
          <p:cNvSpPr/>
          <p:nvPr/>
        </p:nvSpPr>
        <p:spPr>
          <a:xfrm>
            <a:off x="1063500" y="2295300"/>
            <a:ext cx="2989800" cy="2989800"/>
          </a:xfrm>
          <a:prstGeom prst="ellipse">
            <a:avLst/>
          </a:prstGeom>
          <a:noFill/>
          <a:ln w="1905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/>
          </a:p>
        </p:txBody>
      </p:sp>
      <p:sp>
        <p:nvSpPr>
          <p:cNvPr id="23" name="Shape 1844">
            <a:extLst>
              <a:ext uri="{FF2B5EF4-FFF2-40B4-BE49-F238E27FC236}">
                <a16:creationId xmlns:a16="http://schemas.microsoft.com/office/drawing/2014/main" id="{7D1149AA-7B70-4542-AC32-F9352F3A3279}"/>
              </a:ext>
            </a:extLst>
          </p:cNvPr>
          <p:cNvSpPr/>
          <p:nvPr/>
        </p:nvSpPr>
        <p:spPr>
          <a:xfrm>
            <a:off x="2437950" y="217595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" name="Shape 1845">
            <a:extLst>
              <a:ext uri="{FF2B5EF4-FFF2-40B4-BE49-F238E27FC236}">
                <a16:creationId xmlns:a16="http://schemas.microsoft.com/office/drawing/2014/main" id="{22F38E39-4B41-CD47-95D4-B16492A50C2F}"/>
              </a:ext>
            </a:extLst>
          </p:cNvPr>
          <p:cNvSpPr/>
          <p:nvPr/>
        </p:nvSpPr>
        <p:spPr>
          <a:xfrm>
            <a:off x="2437950" y="516432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5" name="Shape 1846">
            <a:extLst>
              <a:ext uri="{FF2B5EF4-FFF2-40B4-BE49-F238E27FC236}">
                <a16:creationId xmlns:a16="http://schemas.microsoft.com/office/drawing/2014/main" id="{02C5AC3B-BBD1-B443-BEAA-10295E6CE229}"/>
              </a:ext>
            </a:extLst>
          </p:cNvPr>
          <p:cNvSpPr/>
          <p:nvPr/>
        </p:nvSpPr>
        <p:spPr>
          <a:xfrm>
            <a:off x="3938525" y="366975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" name="Shape 1847">
            <a:extLst>
              <a:ext uri="{FF2B5EF4-FFF2-40B4-BE49-F238E27FC236}">
                <a16:creationId xmlns:a16="http://schemas.microsoft.com/office/drawing/2014/main" id="{673FE750-1074-2D4E-99C1-2B843754C64C}"/>
              </a:ext>
            </a:extLst>
          </p:cNvPr>
          <p:cNvSpPr/>
          <p:nvPr/>
        </p:nvSpPr>
        <p:spPr>
          <a:xfrm>
            <a:off x="954000" y="366975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" name="Shape 1848">
            <a:extLst>
              <a:ext uri="{FF2B5EF4-FFF2-40B4-BE49-F238E27FC236}">
                <a16:creationId xmlns:a16="http://schemas.microsoft.com/office/drawing/2014/main" id="{91074CF8-3EC6-D14F-83BD-711B7F0B0157}"/>
              </a:ext>
            </a:extLst>
          </p:cNvPr>
          <p:cNvSpPr/>
          <p:nvPr/>
        </p:nvSpPr>
        <p:spPr>
          <a:xfrm>
            <a:off x="3527650" y="265180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" name="Shape 1849">
            <a:extLst>
              <a:ext uri="{FF2B5EF4-FFF2-40B4-BE49-F238E27FC236}">
                <a16:creationId xmlns:a16="http://schemas.microsoft.com/office/drawing/2014/main" id="{3F8E4D8D-519E-B243-B051-EAA85EAB08FA}"/>
              </a:ext>
            </a:extLst>
          </p:cNvPr>
          <p:cNvSpPr/>
          <p:nvPr/>
        </p:nvSpPr>
        <p:spPr>
          <a:xfrm>
            <a:off x="3527650" y="4683675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" name="Shape 1850">
            <a:extLst>
              <a:ext uri="{FF2B5EF4-FFF2-40B4-BE49-F238E27FC236}">
                <a16:creationId xmlns:a16="http://schemas.microsoft.com/office/drawing/2014/main" id="{96B7B48D-317A-F049-9829-38DB2B7750CB}"/>
              </a:ext>
            </a:extLst>
          </p:cNvPr>
          <p:cNvSpPr/>
          <p:nvPr/>
        </p:nvSpPr>
        <p:spPr>
          <a:xfrm>
            <a:off x="1351000" y="2651800"/>
            <a:ext cx="240900" cy="240900"/>
          </a:xfrm>
          <a:prstGeom prst="flowChartAlternateProcess">
            <a:avLst/>
          </a:prstGeom>
          <a:solidFill>
            <a:srgbClr val="CFE2F3"/>
          </a:solidFill>
          <a:ln w="19050" cap="flat" cmpd="sng">
            <a:solidFill>
              <a:srgbClr val="4A86E8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" name="Shape 1851">
            <a:extLst>
              <a:ext uri="{FF2B5EF4-FFF2-40B4-BE49-F238E27FC236}">
                <a16:creationId xmlns:a16="http://schemas.microsoft.com/office/drawing/2014/main" id="{31C56C54-8E48-9642-8BD5-57BE7EF1D1C5}"/>
              </a:ext>
            </a:extLst>
          </p:cNvPr>
          <p:cNvSpPr/>
          <p:nvPr/>
        </p:nvSpPr>
        <p:spPr>
          <a:xfrm>
            <a:off x="1351000" y="4683675"/>
            <a:ext cx="240900" cy="240900"/>
          </a:xfrm>
          <a:prstGeom prst="flowChartAlternateProcess">
            <a:avLst/>
          </a:prstGeom>
          <a:solidFill>
            <a:srgbClr val="F4CCCC"/>
          </a:solidFill>
          <a:ln w="19050" cap="flat" cmpd="sng">
            <a:solidFill>
              <a:srgbClr val="E06666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endParaRPr i="1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" name="Shape 1852">
            <a:extLst>
              <a:ext uri="{FF2B5EF4-FFF2-40B4-BE49-F238E27FC236}">
                <a16:creationId xmlns:a16="http://schemas.microsoft.com/office/drawing/2014/main" id="{C5278A7D-A236-914D-915E-09B7480ABBB8}"/>
              </a:ext>
            </a:extLst>
          </p:cNvPr>
          <p:cNvSpPr txBox="1"/>
          <p:nvPr/>
        </p:nvSpPr>
        <p:spPr>
          <a:xfrm>
            <a:off x="2307600" y="18282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000</a:t>
            </a:r>
          </a:p>
        </p:txBody>
      </p:sp>
      <p:sp>
        <p:nvSpPr>
          <p:cNvPr id="32" name="Shape 1853">
            <a:extLst>
              <a:ext uri="{FF2B5EF4-FFF2-40B4-BE49-F238E27FC236}">
                <a16:creationId xmlns:a16="http://schemas.microsoft.com/office/drawing/2014/main" id="{5A905B2B-8173-D246-A716-42250C081E86}"/>
              </a:ext>
            </a:extLst>
          </p:cNvPr>
          <p:cNvSpPr txBox="1"/>
          <p:nvPr/>
        </p:nvSpPr>
        <p:spPr>
          <a:xfrm>
            <a:off x="3768550" y="237150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001</a:t>
            </a:r>
          </a:p>
        </p:txBody>
      </p:sp>
      <p:sp>
        <p:nvSpPr>
          <p:cNvPr id="33" name="Shape 1854">
            <a:extLst>
              <a:ext uri="{FF2B5EF4-FFF2-40B4-BE49-F238E27FC236}">
                <a16:creationId xmlns:a16="http://schemas.microsoft.com/office/drawing/2014/main" id="{9E2DC740-0F88-9E43-9DA3-AD81E7E94F4D}"/>
              </a:ext>
            </a:extLst>
          </p:cNvPr>
          <p:cNvSpPr txBox="1"/>
          <p:nvPr/>
        </p:nvSpPr>
        <p:spPr>
          <a:xfrm>
            <a:off x="4321200" y="36163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010</a:t>
            </a:r>
          </a:p>
        </p:txBody>
      </p:sp>
      <p:sp>
        <p:nvSpPr>
          <p:cNvPr id="34" name="Shape 1855">
            <a:extLst>
              <a:ext uri="{FF2B5EF4-FFF2-40B4-BE49-F238E27FC236}">
                <a16:creationId xmlns:a16="http://schemas.microsoft.com/office/drawing/2014/main" id="{BBD2FF45-5DA7-8A48-905E-624CB58C183B}"/>
              </a:ext>
            </a:extLst>
          </p:cNvPr>
          <p:cNvSpPr txBox="1"/>
          <p:nvPr/>
        </p:nvSpPr>
        <p:spPr>
          <a:xfrm>
            <a:off x="3768550" y="4777675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011</a:t>
            </a:r>
          </a:p>
        </p:txBody>
      </p:sp>
      <p:sp>
        <p:nvSpPr>
          <p:cNvPr id="35" name="Shape 1856">
            <a:extLst>
              <a:ext uri="{FF2B5EF4-FFF2-40B4-BE49-F238E27FC236}">
                <a16:creationId xmlns:a16="http://schemas.microsoft.com/office/drawing/2014/main" id="{7B7B3844-001E-B14F-8214-3216B0975AB0}"/>
              </a:ext>
            </a:extLst>
          </p:cNvPr>
          <p:cNvSpPr txBox="1"/>
          <p:nvPr/>
        </p:nvSpPr>
        <p:spPr>
          <a:xfrm>
            <a:off x="2307600" y="53982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100</a:t>
            </a:r>
          </a:p>
        </p:txBody>
      </p:sp>
      <p:sp>
        <p:nvSpPr>
          <p:cNvPr id="36" name="Shape 1857">
            <a:extLst>
              <a:ext uri="{FF2B5EF4-FFF2-40B4-BE49-F238E27FC236}">
                <a16:creationId xmlns:a16="http://schemas.microsoft.com/office/drawing/2014/main" id="{3AEF8944-A97C-2645-B4CC-3F8FC86706D6}"/>
              </a:ext>
            </a:extLst>
          </p:cNvPr>
          <p:cNvSpPr txBox="1"/>
          <p:nvPr/>
        </p:nvSpPr>
        <p:spPr>
          <a:xfrm>
            <a:off x="849400" y="237150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111</a:t>
            </a:r>
          </a:p>
        </p:txBody>
      </p:sp>
      <p:sp>
        <p:nvSpPr>
          <p:cNvPr id="37" name="Shape 1858">
            <a:extLst>
              <a:ext uri="{FF2B5EF4-FFF2-40B4-BE49-F238E27FC236}">
                <a16:creationId xmlns:a16="http://schemas.microsoft.com/office/drawing/2014/main" id="{99C563C2-801F-3A43-AB27-8E880648B05D}"/>
              </a:ext>
            </a:extLst>
          </p:cNvPr>
          <p:cNvSpPr txBox="1"/>
          <p:nvPr/>
        </p:nvSpPr>
        <p:spPr>
          <a:xfrm>
            <a:off x="419500" y="361635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110</a:t>
            </a:r>
          </a:p>
        </p:txBody>
      </p:sp>
      <p:sp>
        <p:nvSpPr>
          <p:cNvPr id="38" name="Shape 1859">
            <a:extLst>
              <a:ext uri="{FF2B5EF4-FFF2-40B4-BE49-F238E27FC236}">
                <a16:creationId xmlns:a16="http://schemas.microsoft.com/office/drawing/2014/main" id="{07E8850C-2563-8145-B91A-552F3B0305B2}"/>
              </a:ext>
            </a:extLst>
          </p:cNvPr>
          <p:cNvSpPr txBox="1"/>
          <p:nvPr/>
        </p:nvSpPr>
        <p:spPr>
          <a:xfrm>
            <a:off x="849400" y="4785000"/>
            <a:ext cx="501600" cy="347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sz="1200">
                <a:latin typeface="Consolas"/>
                <a:ea typeface="Consolas"/>
                <a:cs typeface="Consolas"/>
                <a:sym typeface="Consolas"/>
              </a:rPr>
              <a:t>101</a:t>
            </a:r>
          </a:p>
        </p:txBody>
      </p:sp>
      <p:cxnSp>
        <p:nvCxnSpPr>
          <p:cNvPr id="39" name="Shape 1862">
            <a:extLst>
              <a:ext uri="{FF2B5EF4-FFF2-40B4-BE49-F238E27FC236}">
                <a16:creationId xmlns:a16="http://schemas.microsoft.com/office/drawing/2014/main" id="{0AF13671-62B0-FF4D-A141-1DF0036C8A64}"/>
              </a:ext>
            </a:extLst>
          </p:cNvPr>
          <p:cNvCxnSpPr/>
          <p:nvPr/>
        </p:nvCxnSpPr>
        <p:spPr>
          <a:xfrm>
            <a:off x="2762375" y="2460200"/>
            <a:ext cx="628800" cy="2631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0" name="Shape 1863">
            <a:extLst>
              <a:ext uri="{FF2B5EF4-FFF2-40B4-BE49-F238E27FC236}">
                <a16:creationId xmlns:a16="http://schemas.microsoft.com/office/drawing/2014/main" id="{10B93B0E-F473-3646-9A36-E9D8BA258A7F}"/>
              </a:ext>
            </a:extLst>
          </p:cNvPr>
          <p:cNvCxnSpPr/>
          <p:nvPr/>
        </p:nvCxnSpPr>
        <p:spPr>
          <a:xfrm>
            <a:off x="2714125" y="2512275"/>
            <a:ext cx="1118400" cy="11742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1" name="Shape 1864">
            <a:extLst>
              <a:ext uri="{FF2B5EF4-FFF2-40B4-BE49-F238E27FC236}">
                <a16:creationId xmlns:a16="http://schemas.microsoft.com/office/drawing/2014/main" id="{424A166D-FFB0-E34C-A495-7F0471F5C8F7}"/>
              </a:ext>
            </a:extLst>
          </p:cNvPr>
          <p:cNvCxnSpPr/>
          <p:nvPr/>
        </p:nvCxnSpPr>
        <p:spPr>
          <a:xfrm>
            <a:off x="2619025" y="2512275"/>
            <a:ext cx="839100" cy="20907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cxnSp>
        <p:nvCxnSpPr>
          <p:cNvPr id="42" name="Shape 1865">
            <a:extLst>
              <a:ext uri="{FF2B5EF4-FFF2-40B4-BE49-F238E27FC236}">
                <a16:creationId xmlns:a16="http://schemas.microsoft.com/office/drawing/2014/main" id="{162E337B-2248-B24D-859F-CFD5C1D3EF5F}"/>
              </a:ext>
            </a:extLst>
          </p:cNvPr>
          <p:cNvCxnSpPr/>
          <p:nvPr/>
        </p:nvCxnSpPr>
        <p:spPr>
          <a:xfrm>
            <a:off x="2497200" y="2512275"/>
            <a:ext cx="71100" cy="2471700"/>
          </a:xfrm>
          <a:prstGeom prst="straightConnector1">
            <a:avLst/>
          </a:prstGeom>
          <a:noFill/>
          <a:ln w="19050" cap="flat" cmpd="sng">
            <a:solidFill>
              <a:srgbClr val="0000FF"/>
            </a:solidFill>
            <a:prstDash val="solid"/>
            <a:round/>
            <a:headEnd type="none" w="lg" len="lg"/>
            <a:tailEnd type="triangle" w="lg" len="lg"/>
          </a:ln>
        </p:spPr>
      </p:cxnSp>
      <p:sp>
        <p:nvSpPr>
          <p:cNvPr id="43" name="Shape 1894">
            <a:extLst>
              <a:ext uri="{FF2B5EF4-FFF2-40B4-BE49-F238E27FC236}">
                <a16:creationId xmlns:a16="http://schemas.microsoft.com/office/drawing/2014/main" id="{5D89FF16-A1AB-7C4D-A360-BA6010D3D2B8}"/>
              </a:ext>
            </a:extLst>
          </p:cNvPr>
          <p:cNvSpPr/>
          <p:nvPr/>
        </p:nvSpPr>
        <p:spPr>
          <a:xfrm>
            <a:off x="5106652" y="4618572"/>
            <a:ext cx="3584100" cy="11016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Good flexibility in neighbor selection</a:t>
            </a:r>
          </a:p>
          <a:p>
            <a:pPr algn="ctr">
              <a:spcBef>
                <a:spcPts val="0"/>
              </a:spcBef>
            </a:pPr>
            <a:endParaRPr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algn="ctr">
              <a:spcBef>
                <a:spcPts val="0"/>
              </a:spcBef>
            </a:pPr>
            <a:r>
              <a:rPr lang="en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Good flexibility in route selection</a:t>
            </a:r>
          </a:p>
        </p:txBody>
      </p:sp>
    </p:spTree>
    <p:extLst>
      <p:ext uri="{BB962C8B-B14F-4D97-AF65-F5344CB8AC3E}">
        <p14:creationId xmlns:p14="http://schemas.microsoft.com/office/powerpoint/2010/main" val="2940948123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E7CA9478-788D-42C7-BC35-88005760C6DD}" type="slidenum">
              <a:rPr lang="en-US" smtClean="0"/>
              <a:pPr/>
              <a:t>73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BitTorrent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/>
          </p:nvPr>
        </p:nvSpPr>
        <p:spPr/>
        <p:txBody>
          <a:bodyPr>
            <a:normAutofit/>
          </a:bodyPr>
          <a:lstStyle/>
          <a:p>
            <a:r>
              <a:rPr lang="ro-RO" dirty="0"/>
              <a:t>Principalul exemplu de sistem P2P in </a:t>
            </a:r>
            <a:r>
              <a:rPr lang="ro-RO" dirty="0" err="1"/>
              <a:t>folosinta</a:t>
            </a:r>
            <a:r>
              <a:rPr lang="ro-RO" dirty="0"/>
              <a:t> </a:t>
            </a:r>
            <a:r>
              <a:rPr lang="ro-RO" dirty="0" err="1"/>
              <a:t>astazi</a:t>
            </a:r>
            <a:r>
              <a:rPr lang="ro-RO" dirty="0"/>
              <a:t> 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alaturi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ro-RO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Boinc</a:t>
            </a:r>
            <a:r>
              <a:rPr lang="ro-RO" dirty="0">
                <a:solidFill>
                  <a:schemeClr val="tx1">
                    <a:lumMod val="50000"/>
                    <a:lumOff val="50000"/>
                  </a:schemeClr>
                </a:solidFill>
              </a:rPr>
              <a:t>)</a:t>
            </a:r>
            <a:r>
              <a:rPr lang="ro-RO" dirty="0"/>
              <a:t>:</a:t>
            </a:r>
          </a:p>
          <a:p>
            <a:pPr lvl="1"/>
            <a:r>
              <a:rPr lang="ro-RO" dirty="0"/>
              <a:t>Dezvoltat de Cohen in ‘01 </a:t>
            </a:r>
          </a:p>
          <a:p>
            <a:pPr lvl="1"/>
            <a:r>
              <a:rPr lang="ro-RO" dirty="0"/>
              <a:t>Mare parte din traficul de Internet </a:t>
            </a:r>
            <a:r>
              <a:rPr lang="ro-RO" dirty="0" err="1"/>
              <a:t>astazi</a:t>
            </a:r>
            <a:r>
              <a:rPr lang="ro-RO" dirty="0"/>
              <a:t>! </a:t>
            </a:r>
          </a:p>
          <a:p>
            <a:pPr lvl="1"/>
            <a:r>
              <a:rPr lang="ro-RO" dirty="0"/>
              <a:t>Folosit pentru transfer de </a:t>
            </a:r>
            <a:r>
              <a:rPr lang="ro-RO" dirty="0" err="1"/>
              <a:t>continut</a:t>
            </a:r>
            <a:r>
              <a:rPr lang="ro-RO" dirty="0"/>
              <a:t> legal si mai </a:t>
            </a:r>
            <a:r>
              <a:rPr lang="ro-RO" dirty="0" err="1"/>
              <a:t>putin</a:t>
            </a:r>
            <a:r>
              <a:rPr lang="ro-RO" dirty="0"/>
              <a:t> legal (aici intervine rolul DHT)</a:t>
            </a:r>
          </a:p>
          <a:p>
            <a:pPr lvl="4"/>
            <a:endParaRPr lang="ro-RO" dirty="0"/>
          </a:p>
          <a:p>
            <a:r>
              <a:rPr lang="ro-RO" dirty="0"/>
              <a:t>Date livrate folosind “</a:t>
            </a:r>
            <a:r>
              <a:rPr lang="ro-RO" dirty="0" err="1"/>
              <a:t>torrents</a:t>
            </a:r>
            <a:r>
              <a:rPr lang="ro-RO" dirty="0"/>
              <a:t>”:</a:t>
            </a:r>
          </a:p>
          <a:p>
            <a:pPr lvl="1"/>
            <a:r>
              <a:rPr lang="ro-RO" dirty="0" err="1"/>
              <a:t>Fisierele</a:t>
            </a:r>
            <a:r>
              <a:rPr lang="ro-RO" dirty="0"/>
              <a:t> sunt transferate in </a:t>
            </a:r>
            <a:r>
              <a:rPr lang="ro-RO" dirty="0" err="1"/>
              <a:t>bucati</a:t>
            </a:r>
            <a:r>
              <a:rPr lang="ro-RO" dirty="0"/>
              <a:t>, e favorizat paralelismul</a:t>
            </a:r>
          </a:p>
          <a:p>
            <a:pPr lvl="1"/>
            <a:r>
              <a:rPr lang="ro-RO" dirty="0" err="1"/>
              <a:t>Foloseste</a:t>
            </a:r>
            <a:r>
              <a:rPr lang="ro-RO" dirty="0"/>
              <a:t> un </a:t>
            </a:r>
            <a:r>
              <a:rPr lang="ro-RO" dirty="0" err="1"/>
              <a:t>tracker</a:t>
            </a:r>
            <a:r>
              <a:rPr lang="ro-RO" dirty="0"/>
              <a:t> sau un </a:t>
            </a:r>
            <a:r>
              <a:rPr lang="ro-RO" dirty="0" err="1"/>
              <a:t>decentralized</a:t>
            </a:r>
            <a:r>
              <a:rPr lang="ro-RO" dirty="0"/>
              <a:t> index (DHT)</a:t>
            </a:r>
          </a:p>
          <a:p>
            <a:pPr lvl="1"/>
            <a:endParaRPr lang="ro-RO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021AED7-5978-8F42-AA6C-767544D282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2424" y="2159747"/>
            <a:ext cx="2286000" cy="3429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5E1A5F-399D-6F4E-A006-B2A5F4C667FB}"/>
              </a:ext>
            </a:extLst>
          </p:cNvPr>
          <p:cNvSpPr txBox="1"/>
          <p:nvPr/>
        </p:nvSpPr>
        <p:spPr>
          <a:xfrm>
            <a:off x="6292424" y="1622658"/>
            <a:ext cx="211307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dirty="0" err="1"/>
              <a:t>Bram</a:t>
            </a:r>
            <a:r>
              <a:rPr lang="ro-RO" sz="1600" dirty="0"/>
              <a:t> Cohen (1975 -)</a:t>
            </a:r>
          </a:p>
        </p:txBody>
      </p:sp>
    </p:spTree>
    <p:extLst>
      <p:ext uri="{BB962C8B-B14F-4D97-AF65-F5344CB8AC3E}">
        <p14:creationId xmlns:p14="http://schemas.microsoft.com/office/powerpoint/2010/main" val="219630466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52400" y="1447800"/>
            <a:ext cx="8763000" cy="3922222"/>
          </a:xfrm>
        </p:spPr>
        <p:txBody>
          <a:bodyPr>
            <a:normAutofit fontScale="70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User clicks on download link</a:t>
            </a:r>
          </a:p>
          <a:p>
            <a:pPr marL="914400" lvl="1" indent="-514350"/>
            <a:r>
              <a:rPr lang="en-US" dirty="0"/>
              <a:t>Gets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torrent</a:t>
            </a: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 </a:t>
            </a:r>
            <a:r>
              <a:rPr lang="en-US" dirty="0"/>
              <a:t>file with content hash, IP addr of </a:t>
            </a:r>
            <a:r>
              <a:rPr lang="en-US" b="1" i="1" dirty="0">
                <a:solidFill>
                  <a:schemeClr val="accent6">
                    <a:lumMod val="75000"/>
                  </a:schemeClr>
                </a:solidFill>
              </a:rPr>
              <a:t>tracker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User’s BitTorrent (BT) client talks to tracker</a:t>
            </a:r>
          </a:p>
          <a:p>
            <a:pPr marL="914400" lvl="1" indent="-514350"/>
            <a:r>
              <a:rPr lang="en-US" dirty="0"/>
              <a:t>Tracker tells it </a:t>
            </a:r>
            <a:r>
              <a:rPr lang="en-US" b="1" dirty="0"/>
              <a:t>list of peers </a:t>
            </a:r>
            <a:r>
              <a:rPr lang="en-US" dirty="0"/>
              <a:t>who have file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User’s BT client downloads file from one or more peers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User’s BT client tells tracker it has a copy now, too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User’s BT client serves the file to others for a while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729111C5-E04E-4942-8174-12BB645D56A6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Exemplu</a:t>
            </a:r>
            <a:r>
              <a:rPr lang="en-US" dirty="0"/>
              <a:t>: BitTorrent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1364627" y="5278853"/>
            <a:ext cx="6553893" cy="1047404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  <a:ln w="28575">
            <a:solidFill>
              <a:schemeClr val="tx1"/>
            </a:solidFill>
            <a:prstDash val="sys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sz="2600" b="0" dirty="0">
                <a:solidFill>
                  <a:schemeClr val="tx1"/>
                </a:solidFill>
              </a:rPr>
              <a:t>Provides huge download bandwidth, </a:t>
            </a:r>
            <a:r>
              <a:rPr lang="en-US" sz="2600" dirty="0">
                <a:solidFill>
                  <a:schemeClr val="tx1"/>
                </a:solidFill>
              </a:rPr>
              <a:t>without</a:t>
            </a:r>
            <a:r>
              <a:rPr lang="en-US" sz="2600" b="0" dirty="0">
                <a:solidFill>
                  <a:schemeClr val="tx1"/>
                </a:solidFill>
              </a:rPr>
              <a:t> expensive server or network links</a:t>
            </a:r>
          </a:p>
        </p:txBody>
      </p:sp>
    </p:spTree>
    <p:extLst>
      <p:ext uri="{BB962C8B-B14F-4D97-AF65-F5344CB8AC3E}">
        <p14:creationId xmlns:p14="http://schemas.microsoft.com/office/powerpoint/2010/main" val="584637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BitTorrent</a:t>
            </a:r>
            <a:r>
              <a:rPr lang="en-US" dirty="0"/>
              <a:t> Protocol (2)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Toti</a:t>
            </a:r>
            <a:r>
              <a:rPr lang="en-US" dirty="0"/>
              <a:t> peers (cu </a:t>
            </a:r>
            <a:r>
              <a:rPr lang="en-US" dirty="0" err="1"/>
              <a:t>exceptia</a:t>
            </a:r>
            <a:r>
              <a:rPr lang="en-US" dirty="0"/>
              <a:t> </a:t>
            </a:r>
            <a:r>
              <a:rPr lang="en-US" dirty="0" err="1"/>
              <a:t>celor</a:t>
            </a:r>
            <a:r>
              <a:rPr lang="en-US" dirty="0"/>
              <a:t> seed) </a:t>
            </a:r>
            <a:r>
              <a:rPr lang="en-US" dirty="0" err="1"/>
              <a:t>regasesc</a:t>
            </a:r>
            <a:r>
              <a:rPr lang="en-US" dirty="0"/>
              <a:t> </a:t>
            </a:r>
            <a:r>
              <a:rPr lang="en-US" dirty="0" err="1"/>
              <a:t>torrenti</a:t>
            </a:r>
            <a:r>
              <a:rPr lang="en-US" dirty="0"/>
              <a:t> in </a:t>
            </a:r>
            <a:r>
              <a:rPr lang="en-US" dirty="0" err="1"/>
              <a:t>acelasi</a:t>
            </a:r>
            <a:r>
              <a:rPr lang="en-US" dirty="0"/>
              <a:t> </a:t>
            </a:r>
            <a:r>
              <a:rPr lang="en-US" dirty="0" err="1"/>
              <a:t>timp</a:t>
            </a:r>
            <a:endParaRPr lang="en-US" dirty="0"/>
          </a:p>
        </p:txBody>
      </p:sp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ro-RO"/>
            </a:defPPr>
            <a:lvl1pPr marL="0" algn="ct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9478-788D-42C7-BC35-88005760C6DD}" type="slidenum">
              <a:rPr lang="en-US" smtClean="0"/>
              <a:t>75</a:t>
            </a:fld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3026979" y="3190549"/>
            <a:ext cx="528146" cy="1051034"/>
          </a:xfrm>
          <a:prstGeom prst="rect">
            <a:avLst/>
          </a:prstGeom>
          <a:solidFill>
            <a:srgbClr val="FFB8F2">
              <a:alpha val="3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1977838" y="2570477"/>
            <a:ext cx="5124522" cy="3035208"/>
            <a:chOff x="850366" y="1271752"/>
            <a:chExt cx="7235031" cy="3213933"/>
          </a:xfrm>
        </p:grpSpPr>
        <p:pic>
          <p:nvPicPr>
            <p:cNvPr id="9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2828"/>
            <a:stretch/>
          </p:blipFill>
          <p:spPr bwMode="auto">
            <a:xfrm>
              <a:off x="850366" y="1271752"/>
              <a:ext cx="7235031" cy="3213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Rectangle 9"/>
            <p:cNvSpPr/>
            <p:nvPr/>
          </p:nvSpPr>
          <p:spPr>
            <a:xfrm>
              <a:off x="2511972" y="2333297"/>
              <a:ext cx="704194" cy="1051034"/>
            </a:xfrm>
            <a:prstGeom prst="rect">
              <a:avLst/>
            </a:prstGeom>
            <a:solidFill>
              <a:srgbClr val="FFB8F2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533034183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BitTorrent</a:t>
            </a:r>
            <a:r>
              <a:rPr lang="en-US" dirty="0"/>
              <a:t> Protocol (3)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err="1"/>
              <a:t>Fisierele</a:t>
            </a:r>
            <a:r>
              <a:rPr lang="en-US" dirty="0"/>
              <a:t> sunt </a:t>
            </a:r>
            <a:r>
              <a:rPr lang="en-US" dirty="0" err="1"/>
              <a:t>impartite</a:t>
            </a:r>
            <a:r>
              <a:rPr lang="en-US" dirty="0"/>
              <a:t> in </a:t>
            </a:r>
            <a:r>
              <a:rPr lang="en-US" dirty="0" err="1"/>
              <a:t>bucati</a:t>
            </a:r>
            <a:r>
              <a:rPr lang="en-US" dirty="0"/>
              <a:t>, </a:t>
            </a:r>
            <a:r>
              <a:rPr lang="en-US" dirty="0" err="1"/>
              <a:t>ceea</a:t>
            </a:r>
            <a:r>
              <a:rPr lang="en-US" dirty="0"/>
              <a:t> </a:t>
            </a:r>
            <a:r>
              <a:rPr lang="en-US" dirty="0" err="1"/>
              <a:t>ce</a:t>
            </a:r>
            <a:r>
              <a:rPr lang="en-US" dirty="0"/>
              <a:t> </a:t>
            </a:r>
            <a:r>
              <a:rPr lang="en-US" dirty="0" err="1"/>
              <a:t>permite</a:t>
            </a:r>
            <a:r>
              <a:rPr lang="en-US" dirty="0"/>
              <a:t> </a:t>
            </a:r>
            <a:r>
              <a:rPr lang="en-US" dirty="0" err="1"/>
              <a:t>descarcarea</a:t>
            </a:r>
            <a:r>
              <a:rPr lang="en-US" dirty="0"/>
              <a:t> </a:t>
            </a:r>
            <a:r>
              <a:rPr lang="en-US" dirty="0" err="1"/>
              <a:t>paralela</a:t>
            </a:r>
            <a:r>
              <a:rPr lang="en-US" dirty="0"/>
              <a:t> (</a:t>
            </a:r>
            <a:r>
              <a:rPr lang="en-US" dirty="0" err="1"/>
              <a:t>viteza</a:t>
            </a:r>
            <a:r>
              <a:rPr lang="en-US" dirty="0"/>
              <a:t> de download)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9478-788D-42C7-BC35-88005760C6DD}" type="slidenum">
              <a:rPr lang="en-US" smtClean="0"/>
              <a:t>76</a:t>
            </a:fld>
            <a:endParaRPr lang="en-US"/>
          </a:p>
        </p:txBody>
      </p:sp>
      <p:grpSp>
        <p:nvGrpSpPr>
          <p:cNvPr id="5" name="Group 4"/>
          <p:cNvGrpSpPr/>
          <p:nvPr/>
        </p:nvGrpSpPr>
        <p:grpSpPr>
          <a:xfrm>
            <a:off x="1977838" y="2580987"/>
            <a:ext cx="5124522" cy="3035208"/>
            <a:chOff x="850366" y="1271752"/>
            <a:chExt cx="7235031" cy="3213933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t="2828"/>
            <a:stretch/>
          </p:blipFill>
          <p:spPr bwMode="auto">
            <a:xfrm>
              <a:off x="850366" y="1271752"/>
              <a:ext cx="7235031" cy="321393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" name="Rectangle 6"/>
            <p:cNvSpPr/>
            <p:nvPr/>
          </p:nvSpPr>
          <p:spPr>
            <a:xfrm>
              <a:off x="2511972" y="2333297"/>
              <a:ext cx="704194" cy="1051034"/>
            </a:xfrm>
            <a:prstGeom prst="rect">
              <a:avLst/>
            </a:prstGeom>
            <a:solidFill>
              <a:srgbClr val="FFB8F2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10" name="Straight Arrow Connector 9"/>
          <p:cNvCxnSpPr/>
          <p:nvPr/>
        </p:nvCxnSpPr>
        <p:spPr>
          <a:xfrm flipH="1">
            <a:off x="3629514" y="3733039"/>
            <a:ext cx="325266" cy="406192"/>
          </a:xfrm>
          <a:prstGeom prst="straightConnector1">
            <a:avLst/>
          </a:prstGeom>
          <a:ln w="2857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3618738" y="4263390"/>
            <a:ext cx="1152144" cy="530352"/>
          </a:xfrm>
          <a:prstGeom prst="straightConnector1">
            <a:avLst/>
          </a:prstGeom>
          <a:ln w="2857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3574650" y="4363974"/>
            <a:ext cx="356127" cy="374904"/>
          </a:xfrm>
          <a:prstGeom prst="straightConnector1">
            <a:avLst/>
          </a:prstGeom>
          <a:ln w="28575">
            <a:solidFill>
              <a:schemeClr val="accent5"/>
            </a:solidFill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520075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BitTorrent</a:t>
            </a:r>
            <a:r>
              <a:rPr lang="en-US" dirty="0"/>
              <a:t> Protocol (5)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0"/>
              </a:spcBef>
            </a:pPr>
            <a:r>
              <a:rPr lang="en-US" dirty="0" err="1"/>
              <a:t>Indexul</a:t>
            </a:r>
            <a:r>
              <a:rPr lang="en-US" dirty="0"/>
              <a:t> DHT (</a:t>
            </a:r>
            <a:r>
              <a:rPr lang="en-US" dirty="0" err="1"/>
              <a:t>distribuit</a:t>
            </a:r>
            <a:r>
              <a:rPr lang="en-US" dirty="0"/>
              <a:t> </a:t>
            </a:r>
            <a:r>
              <a:rPr lang="en-US" dirty="0" err="1"/>
              <a:t>intre</a:t>
            </a:r>
            <a:r>
              <a:rPr lang="en-US" dirty="0"/>
              <a:t> peers)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complet</a:t>
            </a:r>
            <a:r>
              <a:rPr lang="en-US" dirty="0"/>
              <a:t> </a:t>
            </a:r>
            <a:r>
              <a:rPr lang="en-US" dirty="0" err="1"/>
              <a:t>descentralizat</a:t>
            </a:r>
            <a:endParaRPr lang="en-US" sz="18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CA9478-788D-42C7-BC35-88005760C6DD}" type="slidenum">
              <a:rPr lang="en-US" smtClean="0"/>
              <a:t>77</a:t>
            </a:fld>
            <a:endParaRPr lang="en-US"/>
          </a:p>
        </p:txBody>
      </p:sp>
      <p:grpSp>
        <p:nvGrpSpPr>
          <p:cNvPr id="19" name="Group 18"/>
          <p:cNvGrpSpPr/>
          <p:nvPr/>
        </p:nvGrpSpPr>
        <p:grpSpPr>
          <a:xfrm>
            <a:off x="2621759" y="2617732"/>
            <a:ext cx="3886194" cy="3035208"/>
            <a:chOff x="2764221" y="1723737"/>
            <a:chExt cx="5181592" cy="3035208"/>
          </a:xfrm>
        </p:grpSpPr>
        <p:pic>
          <p:nvPicPr>
            <p:cNvPr id="6" name="Picture 2"/>
            <p:cNvPicPr>
              <a:picLocks noChangeAspect="1" noChangeArrowheads="1"/>
            </p:cNvPicPr>
            <p:nvPr/>
          </p:nvPicPr>
          <p:blipFill rotWithShape="1">
            <a:blip r:embed="rId2" cstate="print"/>
            <a:srcRect l="24164" t="2828"/>
            <a:stretch/>
          </p:blipFill>
          <p:spPr bwMode="auto">
            <a:xfrm>
              <a:off x="2764221" y="1723737"/>
              <a:ext cx="5181592" cy="30352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" name="Rounded Rectangle 10"/>
            <p:cNvSpPr/>
            <p:nvPr/>
          </p:nvSpPr>
          <p:spPr>
            <a:xfrm>
              <a:off x="6222123" y="2112579"/>
              <a:ext cx="493979" cy="33633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DHT</a:t>
              </a:r>
            </a:p>
          </p:txBody>
        </p:sp>
        <p:sp>
          <p:nvSpPr>
            <p:cNvPr id="12" name="Rounded Rectangle 11"/>
            <p:cNvSpPr/>
            <p:nvPr/>
          </p:nvSpPr>
          <p:spPr>
            <a:xfrm>
              <a:off x="7183824" y="2878735"/>
              <a:ext cx="493979" cy="33633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DHT</a:t>
              </a:r>
            </a:p>
          </p:txBody>
        </p:sp>
        <p:sp>
          <p:nvSpPr>
            <p:cNvPr id="13" name="Rounded Rectangle 12"/>
            <p:cNvSpPr/>
            <p:nvPr/>
          </p:nvSpPr>
          <p:spPr>
            <a:xfrm>
              <a:off x="5686094" y="3746937"/>
              <a:ext cx="493979" cy="33633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DHT</a:t>
              </a:r>
            </a:p>
          </p:txBody>
        </p:sp>
        <p:sp>
          <p:nvSpPr>
            <p:cNvPr id="14" name="Rounded Rectangle 13"/>
            <p:cNvSpPr/>
            <p:nvPr/>
          </p:nvSpPr>
          <p:spPr>
            <a:xfrm>
              <a:off x="4951354" y="4004441"/>
              <a:ext cx="493979" cy="33633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DHT</a:t>
              </a:r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4904054" y="1802522"/>
              <a:ext cx="493979" cy="33633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DHT</a:t>
              </a:r>
            </a:p>
          </p:txBody>
        </p:sp>
        <p:sp>
          <p:nvSpPr>
            <p:cNvPr id="16" name="Rounded Rectangle 15"/>
            <p:cNvSpPr/>
            <p:nvPr/>
          </p:nvSpPr>
          <p:spPr>
            <a:xfrm>
              <a:off x="3006940" y="2915518"/>
              <a:ext cx="493979" cy="33633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DHT</a:t>
              </a:r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737408" y="3930865"/>
              <a:ext cx="493979" cy="33633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DHT</a:t>
              </a: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3868788" y="2270234"/>
              <a:ext cx="493979" cy="336331"/>
            </a:xfrm>
            <a:prstGeom prst="roundRect">
              <a:avLst/>
            </a:prstGeom>
            <a:solidFill>
              <a:schemeClr val="accent3">
                <a:lumMod val="20000"/>
                <a:lumOff val="8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sz="1200" dirty="0">
                  <a:solidFill>
                    <a:schemeClr val="tx1"/>
                  </a:solidFill>
                </a:rPr>
                <a:t>DHT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6367233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185654" y="5256096"/>
            <a:ext cx="8763000" cy="982364"/>
          </a:xfrm>
        </p:spPr>
        <p:txBody>
          <a:bodyPr>
            <a:noAutofit/>
          </a:bodyPr>
          <a:lstStyle/>
          <a:p>
            <a:pPr>
              <a:buFontTx/>
              <a:buChar char="•"/>
            </a:pPr>
            <a:r>
              <a:rPr lang="en-US" sz="2800" spc="-150" dirty="0">
                <a:latin typeface="Arial" charset="0"/>
              </a:rPr>
              <a:t> </a:t>
            </a:r>
            <a:r>
              <a:rPr lang="en-US" sz="2800" spc="-150" dirty="0" err="1">
                <a:latin typeface="Arial" charset="0"/>
              </a:rPr>
              <a:t>Aplicatiile</a:t>
            </a:r>
            <a:r>
              <a:rPr lang="en-US" sz="2800" spc="-150" dirty="0">
                <a:latin typeface="Arial" charset="0"/>
              </a:rPr>
              <a:t> pot fi </a:t>
            </a:r>
            <a:r>
              <a:rPr lang="en-US" sz="2800" b="1" spc="-150" dirty="0" err="1">
                <a:latin typeface="Arial" charset="0"/>
              </a:rPr>
              <a:t>distribuite</a:t>
            </a:r>
            <a:r>
              <a:rPr lang="en-US" sz="2800" b="1" spc="-150" dirty="0">
                <a:latin typeface="Arial" charset="0"/>
              </a:rPr>
              <a:t> </a:t>
            </a:r>
            <a:r>
              <a:rPr lang="en-US" sz="2800" spc="-150" dirty="0">
                <a:latin typeface="Arial" charset="0"/>
              </a:rPr>
              <a:t>pe </a:t>
            </a:r>
            <a:r>
              <a:rPr lang="en-US" sz="2800" spc="-150" dirty="0" err="1">
                <a:latin typeface="Arial" charset="0"/>
              </a:rPr>
              <a:t>multe</a:t>
            </a:r>
            <a:r>
              <a:rPr lang="en-US" sz="2800" spc="-150" dirty="0">
                <a:latin typeface="Arial" charset="0"/>
              </a:rPr>
              <a:t> </a:t>
            </a:r>
            <a:r>
              <a:rPr lang="en-US" sz="2800" spc="-150" dirty="0" err="1">
                <a:latin typeface="Arial" charset="0"/>
              </a:rPr>
              <a:t>noduri</a:t>
            </a:r>
            <a:endParaRPr lang="en-US" sz="2800" spc="-150" dirty="0">
              <a:latin typeface="Arial" charset="0"/>
            </a:endParaRPr>
          </a:p>
          <a:p>
            <a:pPr>
              <a:buFontTx/>
              <a:buChar char="•"/>
            </a:pPr>
            <a:r>
              <a:rPr lang="en-US" sz="2800" spc="-150" dirty="0">
                <a:latin typeface="Arial" charset="0"/>
              </a:rPr>
              <a:t>DHT </a:t>
            </a:r>
            <a:r>
              <a:rPr lang="en-US" sz="2800" b="1" spc="-150" dirty="0" err="1">
                <a:latin typeface="Arial" charset="0"/>
              </a:rPr>
              <a:t>distribuie</a:t>
            </a:r>
            <a:r>
              <a:rPr lang="en-US" sz="2800" b="1" spc="-150" dirty="0">
                <a:latin typeface="Arial" charset="0"/>
              </a:rPr>
              <a:t> </a:t>
            </a:r>
            <a:r>
              <a:rPr lang="en-US" sz="2800" b="1" spc="-150" dirty="0" err="1">
                <a:latin typeface="Arial" charset="0"/>
              </a:rPr>
              <a:t>stocarea</a:t>
            </a:r>
            <a:r>
              <a:rPr lang="en-US" sz="2800" b="1" spc="-150" dirty="0">
                <a:latin typeface="Arial" charset="0"/>
              </a:rPr>
              <a:t> de date </a:t>
            </a:r>
            <a:r>
              <a:rPr lang="en-US" sz="2800" spc="-150" dirty="0">
                <a:latin typeface="Arial" charset="0"/>
              </a:rPr>
              <a:t>pe </a:t>
            </a:r>
            <a:r>
              <a:rPr lang="en-US" sz="2800" spc="-150" dirty="0" err="1">
                <a:latin typeface="Arial" charset="0"/>
              </a:rPr>
              <a:t>mai</a:t>
            </a:r>
            <a:r>
              <a:rPr lang="en-US" sz="2800" spc="-150" dirty="0">
                <a:latin typeface="Arial" charset="0"/>
              </a:rPr>
              <a:t> </a:t>
            </a:r>
            <a:r>
              <a:rPr lang="en-US" sz="2800" spc="-150" dirty="0" err="1">
                <a:latin typeface="Arial" charset="0"/>
              </a:rPr>
              <a:t>multe</a:t>
            </a:r>
            <a:r>
              <a:rPr lang="en-US" sz="2800" spc="-150" dirty="0">
                <a:latin typeface="Arial" charset="0"/>
              </a:rPr>
              <a:t> </a:t>
            </a:r>
            <a:r>
              <a:rPr lang="en-US" sz="2800" spc="-150" dirty="0" err="1">
                <a:latin typeface="Arial" charset="0"/>
              </a:rPr>
              <a:t>noduri</a:t>
            </a:r>
            <a:endParaRPr lang="en-US" sz="2800" spc="-150" dirty="0">
              <a:latin typeface="Arial" charset="0"/>
            </a:endParaRPr>
          </a:p>
        </p:txBody>
      </p:sp>
      <p:sp>
        <p:nvSpPr>
          <p:cNvPr id="19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storage with a DHT</a:t>
            </a:r>
          </a:p>
        </p:txBody>
      </p:sp>
      <p:sp>
        <p:nvSpPr>
          <p:cNvPr id="191491" name="Text Box 3"/>
          <p:cNvSpPr txBox="1">
            <a:spLocks noChangeArrowheads="1"/>
          </p:cNvSpPr>
          <p:nvPr/>
        </p:nvSpPr>
        <p:spPr bwMode="auto">
          <a:xfrm>
            <a:off x="1215736" y="2794656"/>
            <a:ext cx="6019800" cy="461665"/>
          </a:xfrm>
          <a:prstGeom prst="rect">
            <a:avLst/>
          </a:prstGeom>
          <a:solidFill>
            <a:srgbClr val="99FFCC"/>
          </a:solidFill>
          <a:ln>
            <a:solidFill>
              <a:schemeClr val="tx1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135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Arial" charset="0"/>
              </a:rPr>
              <a:t>Distributed hash table</a:t>
            </a:r>
          </a:p>
        </p:txBody>
      </p:sp>
      <p:sp>
        <p:nvSpPr>
          <p:cNvPr id="191492" name="Text Box 4"/>
          <p:cNvSpPr txBox="1">
            <a:spLocks noChangeArrowheads="1"/>
          </p:cNvSpPr>
          <p:nvPr/>
        </p:nvSpPr>
        <p:spPr bwMode="auto">
          <a:xfrm>
            <a:off x="1215736" y="1952171"/>
            <a:ext cx="6019800" cy="461665"/>
          </a:xfrm>
          <a:prstGeom prst="rect">
            <a:avLst/>
          </a:prstGeom>
          <a:solidFill>
            <a:srgbClr val="00FF00"/>
          </a:solidFill>
          <a:ln>
            <a:solidFill>
              <a:schemeClr val="tx1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CC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Arial" charset="0"/>
              </a:rPr>
              <a:t>Distributed application</a:t>
            </a:r>
          </a:p>
        </p:txBody>
      </p:sp>
      <p:sp>
        <p:nvSpPr>
          <p:cNvPr id="191493" name="Line 5"/>
          <p:cNvSpPr>
            <a:spLocks noChangeShapeType="1"/>
          </p:cNvSpPr>
          <p:nvPr/>
        </p:nvSpPr>
        <p:spPr bwMode="auto">
          <a:xfrm>
            <a:off x="2663536" y="2413656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91494" name="Line 6"/>
          <p:cNvSpPr>
            <a:spLocks noChangeShapeType="1"/>
          </p:cNvSpPr>
          <p:nvPr/>
        </p:nvSpPr>
        <p:spPr bwMode="auto">
          <a:xfrm>
            <a:off x="5940136" y="2413656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91495" name="Text Box 7"/>
          <p:cNvSpPr txBox="1">
            <a:spLocks noChangeArrowheads="1"/>
          </p:cNvSpPr>
          <p:nvPr/>
        </p:nvSpPr>
        <p:spPr bwMode="auto">
          <a:xfrm>
            <a:off x="4567154" y="2413656"/>
            <a:ext cx="1237839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>
                <a:latin typeface="Arial" charset="0"/>
              </a:rPr>
              <a:t>get (key)</a:t>
            </a:r>
          </a:p>
        </p:txBody>
      </p:sp>
      <p:sp>
        <p:nvSpPr>
          <p:cNvPr id="191496" name="Line 8"/>
          <p:cNvSpPr>
            <a:spLocks noChangeShapeType="1"/>
          </p:cNvSpPr>
          <p:nvPr/>
        </p:nvSpPr>
        <p:spPr bwMode="auto">
          <a:xfrm flipV="1">
            <a:off x="6321136" y="2413656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91497" name="Text Box 9"/>
          <p:cNvSpPr txBox="1">
            <a:spLocks noChangeArrowheads="1"/>
          </p:cNvSpPr>
          <p:nvPr/>
        </p:nvSpPr>
        <p:spPr bwMode="auto">
          <a:xfrm>
            <a:off x="6418341" y="2397781"/>
            <a:ext cx="71205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>
                <a:latin typeface="Arial" charset="0"/>
              </a:rPr>
              <a:t>data</a:t>
            </a:r>
          </a:p>
        </p:txBody>
      </p:sp>
      <p:grpSp>
        <p:nvGrpSpPr>
          <p:cNvPr id="191498" name="Group 10"/>
          <p:cNvGrpSpPr>
            <a:grpSpLocks/>
          </p:cNvGrpSpPr>
          <p:nvPr/>
        </p:nvGrpSpPr>
        <p:grpSpPr bwMode="auto">
          <a:xfrm>
            <a:off x="1520536" y="4256839"/>
            <a:ext cx="5638800" cy="504825"/>
            <a:chOff x="1200" y="2292"/>
            <a:chExt cx="3552" cy="318"/>
          </a:xfrm>
        </p:grpSpPr>
        <p:sp>
          <p:nvSpPr>
            <p:cNvPr id="191499" name="Rectangle 11"/>
            <p:cNvSpPr>
              <a:spLocks noChangeArrowheads="1"/>
            </p:cNvSpPr>
            <p:nvPr/>
          </p:nvSpPr>
          <p:spPr bwMode="auto">
            <a:xfrm>
              <a:off x="1200" y="2319"/>
              <a:ext cx="768" cy="2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sz="2400" b="1" dirty="0">
                  <a:latin typeface="Arial" charset="0"/>
                </a:rPr>
                <a:t>node</a:t>
              </a:r>
            </a:p>
          </p:txBody>
        </p:sp>
        <p:sp>
          <p:nvSpPr>
            <p:cNvPr id="191500" name="Rectangle 12"/>
            <p:cNvSpPr>
              <a:spLocks noChangeArrowheads="1"/>
            </p:cNvSpPr>
            <p:nvPr/>
          </p:nvSpPr>
          <p:spPr bwMode="auto">
            <a:xfrm>
              <a:off x="2208" y="2319"/>
              <a:ext cx="768" cy="2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sz="2400" b="1" dirty="0">
                  <a:latin typeface="Arial" charset="0"/>
                </a:rPr>
                <a:t>node</a:t>
              </a:r>
            </a:p>
          </p:txBody>
        </p:sp>
        <p:sp>
          <p:nvSpPr>
            <p:cNvPr id="191501" name="Rectangle 13"/>
            <p:cNvSpPr>
              <a:spLocks noChangeArrowheads="1"/>
            </p:cNvSpPr>
            <p:nvPr/>
          </p:nvSpPr>
          <p:spPr bwMode="auto">
            <a:xfrm>
              <a:off x="3984" y="2319"/>
              <a:ext cx="768" cy="291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anchor="ctr">
              <a:spAutoFit/>
            </a:bodyPr>
            <a:lstStyle/>
            <a:p>
              <a:pPr algn="ctr"/>
              <a:r>
                <a:rPr lang="en-US" sz="2400" b="1" dirty="0">
                  <a:latin typeface="Arial" charset="0"/>
                </a:rPr>
                <a:t>node</a:t>
              </a:r>
            </a:p>
          </p:txBody>
        </p:sp>
        <p:sp>
          <p:nvSpPr>
            <p:cNvPr id="191502" name="Text Box 14"/>
            <p:cNvSpPr txBox="1">
              <a:spLocks noChangeArrowheads="1"/>
            </p:cNvSpPr>
            <p:nvPr/>
          </p:nvSpPr>
          <p:spPr bwMode="auto">
            <a:xfrm>
              <a:off x="3245" y="2292"/>
              <a:ext cx="364" cy="29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400" b="1" dirty="0">
                  <a:latin typeface="Arial" charset="0"/>
                </a:rPr>
                <a:t>….</a:t>
              </a:r>
            </a:p>
          </p:txBody>
        </p:sp>
      </p:grpSp>
      <p:sp>
        <p:nvSpPr>
          <p:cNvPr id="191503" name="Text Box 15"/>
          <p:cNvSpPr txBox="1">
            <a:spLocks noChangeArrowheads="1"/>
          </p:cNvSpPr>
          <p:nvPr/>
        </p:nvSpPr>
        <p:spPr bwMode="auto">
          <a:xfrm>
            <a:off x="658925" y="2423181"/>
            <a:ext cx="1840696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>
                <a:latin typeface="Arial" charset="0"/>
              </a:rPr>
              <a:t>put(key, data)</a:t>
            </a:r>
          </a:p>
        </p:txBody>
      </p:sp>
      <p:sp>
        <p:nvSpPr>
          <p:cNvPr id="191504" name="Text Box 16"/>
          <p:cNvSpPr txBox="1">
            <a:spLocks noChangeArrowheads="1"/>
          </p:cNvSpPr>
          <p:nvPr/>
        </p:nvSpPr>
        <p:spPr bwMode="auto">
          <a:xfrm>
            <a:off x="1215736" y="3648158"/>
            <a:ext cx="6019800" cy="461665"/>
          </a:xfrm>
          <a:prstGeom prst="rect">
            <a:avLst/>
          </a:prstGeom>
          <a:solidFill>
            <a:srgbClr val="3366FF"/>
          </a:solidFill>
          <a:ln>
            <a:solidFill>
              <a:schemeClr val="tx1"/>
            </a:solidFill>
          </a:ln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107763" dir="135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lang="en-US" sz="2400" b="1" dirty="0">
                <a:latin typeface="Arial" charset="0"/>
              </a:rPr>
              <a:t>Lookup service</a:t>
            </a:r>
          </a:p>
        </p:txBody>
      </p:sp>
      <p:sp>
        <p:nvSpPr>
          <p:cNvPr id="191505" name="Line 17"/>
          <p:cNvSpPr>
            <a:spLocks noChangeShapeType="1"/>
          </p:cNvSpPr>
          <p:nvPr/>
        </p:nvSpPr>
        <p:spPr bwMode="auto">
          <a:xfrm>
            <a:off x="3882736" y="3263792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91506" name="Text Box 18"/>
          <p:cNvSpPr txBox="1">
            <a:spLocks noChangeArrowheads="1"/>
          </p:cNvSpPr>
          <p:nvPr/>
        </p:nvSpPr>
        <p:spPr bwMode="auto">
          <a:xfrm>
            <a:off x="2129267" y="3262300"/>
            <a:ext cx="1624163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>
                <a:latin typeface="Arial" charset="0"/>
              </a:rPr>
              <a:t>lookup(key)</a:t>
            </a:r>
          </a:p>
        </p:txBody>
      </p:sp>
      <p:sp>
        <p:nvSpPr>
          <p:cNvPr id="191507" name="Line 19"/>
          <p:cNvSpPr>
            <a:spLocks noChangeShapeType="1"/>
          </p:cNvSpPr>
          <p:nvPr/>
        </p:nvSpPr>
        <p:spPr bwMode="auto">
          <a:xfrm flipV="1">
            <a:off x="4339936" y="3256141"/>
            <a:ext cx="0" cy="38100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endParaRPr lang="en-US" dirty="0">
              <a:latin typeface="Arial" charset="0"/>
            </a:endParaRPr>
          </a:p>
        </p:txBody>
      </p:sp>
      <p:sp>
        <p:nvSpPr>
          <p:cNvPr id="191508" name="Text Box 20"/>
          <p:cNvSpPr txBox="1">
            <a:spLocks noChangeArrowheads="1"/>
          </p:cNvSpPr>
          <p:nvPr/>
        </p:nvSpPr>
        <p:spPr bwMode="auto">
          <a:xfrm>
            <a:off x="4461048" y="3262300"/>
            <a:ext cx="2156488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 b="1" i="1" dirty="0">
                <a:latin typeface="Arial" charset="0"/>
              </a:rPr>
              <a:t>node IP address</a:t>
            </a:r>
          </a:p>
        </p:txBody>
      </p:sp>
      <p:sp>
        <p:nvSpPr>
          <p:cNvPr id="191511" name="Text Box 23"/>
          <p:cNvSpPr txBox="1">
            <a:spLocks noChangeArrowheads="1"/>
          </p:cNvSpPr>
          <p:nvPr/>
        </p:nvSpPr>
        <p:spPr bwMode="auto">
          <a:xfrm>
            <a:off x="7277984" y="2777194"/>
            <a:ext cx="136608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Arial" charset="0"/>
              </a:rPr>
              <a:t>(DHash)</a:t>
            </a:r>
          </a:p>
        </p:txBody>
      </p:sp>
      <p:sp>
        <p:nvSpPr>
          <p:cNvPr id="191512" name="Text Box 24"/>
          <p:cNvSpPr txBox="1">
            <a:spLocks noChangeArrowheads="1"/>
          </p:cNvSpPr>
          <p:nvPr/>
        </p:nvSpPr>
        <p:spPr bwMode="auto">
          <a:xfrm>
            <a:off x="7271182" y="3571958"/>
            <a:ext cx="1295547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Arial" charset="0"/>
              </a:rPr>
              <a:t>(Chord)</a:t>
            </a:r>
          </a:p>
        </p:txBody>
      </p:sp>
    </p:spTree>
    <p:extLst>
      <p:ext uri="{BB962C8B-B14F-4D97-AF65-F5344CB8AC3E}">
        <p14:creationId xmlns:p14="http://schemas.microsoft.com/office/powerpoint/2010/main" val="59393604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BitTorrent </a:t>
            </a:r>
            <a:r>
              <a:rPr lang="en-US" dirty="0" err="1"/>
              <a:t>poate</a:t>
            </a:r>
            <a:r>
              <a:rPr lang="en-US" dirty="0"/>
              <a:t> </a:t>
            </a:r>
            <a:r>
              <a:rPr lang="en-US" dirty="0" err="1"/>
              <a:t>folosi</a:t>
            </a:r>
            <a:r>
              <a:rPr lang="en-US" dirty="0"/>
              <a:t> DHT in loc de (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lucreaza</a:t>
            </a:r>
            <a:r>
              <a:rPr lang="en-US" dirty="0"/>
              <a:t> </a:t>
            </a:r>
            <a:r>
              <a:rPr lang="en-US" dirty="0" err="1"/>
              <a:t>impreuna</a:t>
            </a:r>
            <a:r>
              <a:rPr lang="en-US" dirty="0"/>
              <a:t> cu un) tracker</a:t>
            </a:r>
          </a:p>
          <a:p>
            <a:endParaRPr lang="en-US" dirty="0"/>
          </a:p>
          <a:p>
            <a:r>
              <a:rPr lang="en-US" dirty="0" err="1"/>
              <a:t>Clientii</a:t>
            </a:r>
            <a:r>
              <a:rPr lang="en-US" dirty="0"/>
              <a:t> BT </a:t>
            </a:r>
            <a:r>
              <a:rPr lang="en-US" dirty="0" err="1"/>
              <a:t>folosesc</a:t>
            </a:r>
            <a:r>
              <a:rPr lang="en-US" dirty="0"/>
              <a:t> DHT:</a:t>
            </a:r>
          </a:p>
          <a:p>
            <a:pPr lvl="1"/>
            <a:r>
              <a:rPr lang="en-US" dirty="0"/>
              <a:t>Key = </a:t>
            </a:r>
            <a:r>
              <a:rPr lang="en-US" b="1" dirty="0"/>
              <a:t>file content hash </a:t>
            </a:r>
            <a:r>
              <a:rPr lang="en-US" dirty="0"/>
              <a:t>(“</a:t>
            </a:r>
            <a:r>
              <a:rPr lang="en-US" dirty="0" err="1"/>
              <a:t>infohash</a:t>
            </a:r>
            <a:r>
              <a:rPr lang="en-US" dirty="0"/>
              <a:t>”)</a:t>
            </a:r>
          </a:p>
          <a:p>
            <a:pPr lvl="1"/>
            <a:r>
              <a:rPr lang="en-US" dirty="0"/>
              <a:t>Value = </a:t>
            </a:r>
            <a:r>
              <a:rPr lang="en-US" b="1" dirty="0"/>
              <a:t>IP address</a:t>
            </a:r>
            <a:r>
              <a:rPr lang="en-US" dirty="0"/>
              <a:t> </a:t>
            </a:r>
            <a:r>
              <a:rPr lang="en-US" b="1" dirty="0"/>
              <a:t>of</a:t>
            </a:r>
            <a:r>
              <a:rPr lang="en-US" dirty="0"/>
              <a:t> </a:t>
            </a:r>
            <a:r>
              <a:rPr lang="en-US" b="1" dirty="0"/>
              <a:t>peer</a:t>
            </a:r>
            <a:r>
              <a:rPr lang="en-US" dirty="0"/>
              <a:t> willing to serve file</a:t>
            </a:r>
          </a:p>
          <a:p>
            <a:endParaRPr lang="en-US" dirty="0"/>
          </a:p>
          <a:p>
            <a:r>
              <a:rPr lang="en-US" dirty="0" err="1"/>
              <a:t>Clientul</a:t>
            </a:r>
            <a:r>
              <a:rPr lang="en-US" dirty="0"/>
              <a:t>:</a:t>
            </a:r>
          </a:p>
          <a:p>
            <a:pPr lvl="1"/>
            <a:r>
              <a:rPr lang="en-US" dirty="0">
                <a:latin typeface="Courier" charset="0"/>
                <a:ea typeface="Courier" charset="0"/>
                <a:cs typeface="Courier" charset="0"/>
              </a:rPr>
              <a:t>get(</a:t>
            </a:r>
            <a:r>
              <a:rPr lang="en-US" dirty="0" err="1">
                <a:latin typeface="Courier" charset="0"/>
                <a:ea typeface="Courier" charset="0"/>
                <a:cs typeface="Courier" charset="0"/>
              </a:rPr>
              <a:t>infohash</a:t>
            </a:r>
            <a:r>
              <a:rPr lang="en-US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a </a:t>
            </a:r>
            <a:r>
              <a:rPr lang="en-US" dirty="0" err="1"/>
              <a:t>gasi</a:t>
            </a:r>
            <a:r>
              <a:rPr lang="en-US" dirty="0"/>
              <a:t> </a:t>
            </a:r>
            <a:r>
              <a:rPr lang="en-US" dirty="0" err="1"/>
              <a:t>alti</a:t>
            </a:r>
            <a:r>
              <a:rPr lang="en-US" dirty="0"/>
              <a:t> client </a:t>
            </a:r>
            <a:r>
              <a:rPr lang="en-US" dirty="0" err="1"/>
              <a:t>ce</a:t>
            </a:r>
            <a:r>
              <a:rPr lang="en-US" dirty="0"/>
              <a:t> pot deserve o </a:t>
            </a:r>
            <a:r>
              <a:rPr lang="en-US" dirty="0" err="1"/>
              <a:t>descarcare</a:t>
            </a:r>
            <a:endParaRPr lang="en-US" dirty="0"/>
          </a:p>
          <a:p>
            <a:pPr lvl="1"/>
            <a:r>
              <a:rPr lang="en-US" spc="-300" dirty="0">
                <a:latin typeface="Courier" charset="0"/>
                <a:ea typeface="Courier" charset="0"/>
                <a:cs typeface="Courier" charset="0"/>
              </a:rPr>
              <a:t>put(</a:t>
            </a:r>
            <a:r>
              <a:rPr lang="en-US" spc="-300" dirty="0" err="1">
                <a:latin typeface="Courier" charset="0"/>
                <a:ea typeface="Courier" charset="0"/>
                <a:cs typeface="Courier" charset="0"/>
              </a:rPr>
              <a:t>infohash</a:t>
            </a:r>
            <a:r>
              <a:rPr lang="en-US" spc="-300" dirty="0">
                <a:latin typeface="Courier" charset="0"/>
                <a:ea typeface="Courier" charset="0"/>
                <a:cs typeface="Courier" charset="0"/>
              </a:rPr>
              <a:t>, my-</a:t>
            </a:r>
            <a:r>
              <a:rPr lang="en-US" spc="-300" dirty="0" err="1">
                <a:latin typeface="Courier" charset="0"/>
                <a:ea typeface="Courier" charset="0"/>
                <a:cs typeface="Courier" charset="0"/>
              </a:rPr>
              <a:t>ipaddr</a:t>
            </a:r>
            <a:r>
              <a:rPr lang="en-US" spc="-300" dirty="0">
                <a:latin typeface="Courier" charset="0"/>
                <a:ea typeface="Courier" charset="0"/>
                <a:cs typeface="Courier" charset="0"/>
              </a:rPr>
              <a:t>)</a:t>
            </a:r>
            <a:r>
              <a:rPr lang="en-US" spc="-300" dirty="0">
                <a:latin typeface="Arial" charset="0"/>
                <a:ea typeface="Arial" charset="0"/>
                <a:cs typeface="Arial" charset="0"/>
              </a:rPr>
              <a:t> </a:t>
            </a:r>
            <a:r>
              <a:rPr lang="en-US" dirty="0" err="1"/>
              <a:t>pentru</a:t>
            </a:r>
            <a:r>
              <a:rPr lang="en-US" dirty="0"/>
              <a:t> a se </a:t>
            </a:r>
            <a:r>
              <a:rPr lang="en-US" dirty="0" err="1"/>
              <a:t>identifica</a:t>
            </a:r>
            <a:r>
              <a:rPr lang="en-US" dirty="0"/>
              <a:t> ca </a:t>
            </a:r>
            <a:r>
              <a:rPr lang="en-US" dirty="0" err="1"/>
              <a:t>furnizor</a:t>
            </a:r>
            <a:r>
              <a:rPr lang="en-US" dirty="0"/>
              <a:t> de content</a:t>
            </a:r>
          </a:p>
          <a:p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BitTorrent </a:t>
            </a:r>
            <a:r>
              <a:rPr lang="en-US" dirty="0" err="1"/>
              <a:t>si</a:t>
            </a:r>
            <a:r>
              <a:rPr lang="en-US" dirty="0"/>
              <a:t> DHT</a:t>
            </a:r>
          </a:p>
        </p:txBody>
      </p:sp>
    </p:spTree>
    <p:extLst>
      <p:ext uri="{BB962C8B-B14F-4D97-AF65-F5344CB8AC3E}">
        <p14:creationId xmlns:p14="http://schemas.microsoft.com/office/powerpoint/2010/main" val="21750958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444A8AD-A415-CF4C-8735-8CED61C27A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4325" y="347871"/>
            <a:ext cx="4566761" cy="446646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D1F7961-32CC-8943-9BEE-3EE6A4B8CE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0439" y="2282205"/>
            <a:ext cx="4666779" cy="446646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086BF2-3F9A-0746-85EC-435994A62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843" y="4952448"/>
            <a:ext cx="3592443" cy="1796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E6A75AE-B10C-DA44-AE3D-8C0DF29DA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8977" y="193055"/>
            <a:ext cx="3289702" cy="2089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20960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319088" y="1679713"/>
            <a:ext cx="8524875" cy="4735375"/>
          </a:xfrm>
        </p:spPr>
        <p:txBody>
          <a:bodyPr/>
          <a:lstStyle/>
          <a:p>
            <a:r>
              <a:rPr lang="en-US" dirty="0"/>
              <a:t>DHT e un tracker in sine,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putin</a:t>
            </a:r>
            <a:r>
              <a:rPr lang="en-US" dirty="0"/>
              <a:t> </a:t>
            </a:r>
            <a:r>
              <a:rPr lang="en-US" dirty="0" err="1"/>
              <a:t>fragmentat</a:t>
            </a:r>
            <a:r>
              <a:rPr lang="en-US" dirty="0"/>
              <a:t> </a:t>
            </a:r>
            <a:r>
              <a:rPr lang="en-US" dirty="0" err="1"/>
              <a:t>decat</a:t>
            </a:r>
            <a:r>
              <a:rPr lang="en-US" dirty="0"/>
              <a:t> </a:t>
            </a:r>
            <a:r>
              <a:rPr lang="en-US" dirty="0" err="1"/>
              <a:t>alti</a:t>
            </a:r>
            <a:r>
              <a:rPr lang="en-US" dirty="0"/>
              <a:t> tracker</a:t>
            </a:r>
          </a:p>
          <a:p>
            <a:pPr lvl="1"/>
            <a:r>
              <a:rPr lang="en-US" dirty="0" err="1"/>
              <a:t>Nodurile</a:t>
            </a:r>
            <a:r>
              <a:rPr lang="en-US" dirty="0"/>
              <a:t> peer se pot </a:t>
            </a:r>
            <a:r>
              <a:rPr lang="en-US" dirty="0" err="1"/>
              <a:t>regasi</a:t>
            </a:r>
            <a:r>
              <a:rPr lang="en-US" dirty="0"/>
              <a:t> </a:t>
            </a:r>
            <a:r>
              <a:rPr lang="en-US" dirty="0" err="1"/>
              <a:t>unele</a:t>
            </a:r>
            <a:r>
              <a:rPr lang="en-US" dirty="0"/>
              <a:t> cu </a:t>
            </a:r>
            <a:r>
              <a:rPr lang="en-US" dirty="0" err="1"/>
              <a:t>altele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usor</a:t>
            </a:r>
            <a:r>
              <a:rPr lang="en-US" dirty="0"/>
              <a:t>, </a:t>
            </a:r>
            <a:r>
              <a:rPr lang="en-US" dirty="0" err="1"/>
              <a:t>chiar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in </a:t>
            </a:r>
            <a:r>
              <a:rPr lang="en-US" dirty="0" err="1"/>
              <a:t>prezenta</a:t>
            </a:r>
            <a:r>
              <a:rPr lang="en-US" dirty="0"/>
              <a:t> </a:t>
            </a:r>
            <a:r>
              <a:rPr lang="en-US" dirty="0" err="1"/>
              <a:t>defectelor</a:t>
            </a:r>
            <a:endParaRPr lang="en-US" b="1" dirty="0">
              <a:solidFill>
                <a:schemeClr val="accent3">
                  <a:lumMod val="75000"/>
                </a:schemeClr>
              </a:solidFill>
            </a:endParaRPr>
          </a:p>
          <a:p>
            <a:endParaRPr lang="en-US" dirty="0"/>
          </a:p>
          <a:p>
            <a:r>
              <a:rPr lang="en-US" dirty="0"/>
              <a:t>In plus, un tracker classic </a:t>
            </a:r>
            <a:r>
              <a:rPr lang="en-US" dirty="0" err="1"/>
              <a:t>este</a:t>
            </a:r>
            <a:r>
              <a:rPr lang="en-US" dirty="0"/>
              <a:t> </a:t>
            </a:r>
            <a:r>
              <a:rPr lang="en-US" dirty="0" err="1"/>
              <a:t>expus</a:t>
            </a:r>
            <a:r>
              <a:rPr lang="en-US" dirty="0"/>
              <a:t> </a:t>
            </a:r>
            <a:r>
              <a:rPr lang="en-US" dirty="0" err="1"/>
              <a:t>unor</a:t>
            </a:r>
            <a:r>
              <a:rPr lang="en-US" dirty="0"/>
              <a:t> </a:t>
            </a:r>
            <a:r>
              <a:rPr lang="en-US" dirty="0" err="1"/>
              <a:t>probleme</a:t>
            </a:r>
            <a:r>
              <a:rPr lang="en-US" dirty="0"/>
              <a:t> de </a:t>
            </a:r>
            <a:r>
              <a:rPr lang="en-US" b="1" dirty="0" err="1"/>
              <a:t>legalitate</a:t>
            </a:r>
            <a:endParaRPr lang="en-US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La </a:t>
            </a:r>
            <a:r>
              <a:rPr lang="en-US" sz="3200" dirty="0" err="1"/>
              <a:t>ce</a:t>
            </a:r>
            <a:r>
              <a:rPr lang="en-US" sz="3200" dirty="0"/>
              <a:t> </a:t>
            </a:r>
            <a:r>
              <a:rPr lang="en-US" sz="3200" dirty="0" err="1"/>
              <a:t>foloseste</a:t>
            </a:r>
            <a:r>
              <a:rPr lang="en-US" sz="3200" dirty="0"/>
              <a:t> un DHT </a:t>
            </a:r>
            <a:r>
              <a:rPr lang="en-US" sz="3200" dirty="0" err="1"/>
              <a:t>pentru</a:t>
            </a:r>
            <a:r>
              <a:rPr lang="en-US" sz="3200" dirty="0"/>
              <a:t> BitTorrent?</a:t>
            </a:r>
          </a:p>
        </p:txBody>
      </p:sp>
    </p:spTree>
    <p:extLst>
      <p:ext uri="{BB962C8B-B14F-4D97-AF65-F5344CB8AC3E}">
        <p14:creationId xmlns:p14="http://schemas.microsoft.com/office/powerpoint/2010/main" val="274761629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3E331B55-B193-A142-959D-51BAE5294D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Sisteme </a:t>
            </a:r>
            <a:r>
              <a:rPr lang="ro-RO" dirty="0" err="1"/>
              <a:t>peer-to-peer</a:t>
            </a:r>
            <a:endParaRPr lang="ro-RO" dirty="0"/>
          </a:p>
          <a:p>
            <a:r>
              <a:rPr lang="ro-RO" dirty="0" err="1"/>
              <a:t>Distributed</a:t>
            </a:r>
            <a:r>
              <a:rPr lang="ro-RO" dirty="0"/>
              <a:t> </a:t>
            </a:r>
            <a:r>
              <a:rPr lang="ro-RO" dirty="0" err="1"/>
              <a:t>Hash</a:t>
            </a:r>
            <a:r>
              <a:rPr lang="ro-RO" dirty="0"/>
              <a:t> </a:t>
            </a:r>
            <a:r>
              <a:rPr lang="ro-RO" dirty="0" err="1"/>
              <a:t>Tables</a:t>
            </a:r>
            <a:endParaRPr lang="ro-RO" dirty="0"/>
          </a:p>
          <a:p>
            <a:pPr lvl="1"/>
            <a:r>
              <a:rPr lang="ro-RO" dirty="0" err="1"/>
              <a:t>Chord</a:t>
            </a:r>
            <a:endParaRPr lang="ro-RO" dirty="0"/>
          </a:p>
          <a:p>
            <a:r>
              <a:rPr lang="ro-RO" dirty="0"/>
              <a:t>Topologii din spatele DHT</a:t>
            </a:r>
          </a:p>
          <a:p>
            <a:r>
              <a:rPr lang="ro-RO" dirty="0"/>
              <a:t>Exemplificare </a:t>
            </a:r>
            <a:r>
              <a:rPr lang="ro-RO" dirty="0" err="1"/>
              <a:t>BitTorrent</a:t>
            </a:r>
            <a:r>
              <a:rPr lang="ro-RO" dirty="0"/>
              <a:t>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CC7769D-3893-7B46-8170-ED825184C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Sumar</a:t>
            </a:r>
          </a:p>
        </p:txBody>
      </p:sp>
    </p:spTree>
    <p:extLst>
      <p:ext uri="{BB962C8B-B14F-4D97-AF65-F5344CB8AC3E}">
        <p14:creationId xmlns:p14="http://schemas.microsoft.com/office/powerpoint/2010/main" val="18999772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 txBox="1">
            <a:spLocks noGrp="1"/>
          </p:cNvSpPr>
          <p:nvPr>
            <p:ph type="title"/>
          </p:nvPr>
        </p:nvSpPr>
        <p:spPr>
          <a:xfrm>
            <a:off x="381225" y="666823"/>
            <a:ext cx="85206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latin typeface="Montserrat"/>
                <a:ea typeface="Montserrat"/>
                <a:cs typeface="Montserrat"/>
                <a:sym typeface="Montserrat"/>
              </a:rPr>
              <a:t>Peer-to-peer (P2P)</a:t>
            </a:r>
          </a:p>
        </p:txBody>
      </p:sp>
      <p:grpSp>
        <p:nvGrpSpPr>
          <p:cNvPr id="169" name="Shape 169"/>
          <p:cNvGrpSpPr/>
          <p:nvPr/>
        </p:nvGrpSpPr>
        <p:grpSpPr>
          <a:xfrm>
            <a:off x="3043274" y="1964383"/>
            <a:ext cx="3196500" cy="673025"/>
            <a:chOff x="2794349" y="1365550"/>
            <a:chExt cx="3196500" cy="673025"/>
          </a:xfrm>
        </p:grpSpPr>
        <p:pic>
          <p:nvPicPr>
            <p:cNvPr id="170" name="Shape 170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279434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1" name="Shape 171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4859699" y="136555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72" name="Shape 172"/>
          <p:cNvGrpSpPr/>
          <p:nvPr/>
        </p:nvGrpSpPr>
        <p:grpSpPr>
          <a:xfrm>
            <a:off x="1714424" y="3236633"/>
            <a:ext cx="5701800" cy="673025"/>
            <a:chOff x="1524999" y="2637800"/>
            <a:chExt cx="5701800" cy="673025"/>
          </a:xfrm>
        </p:grpSpPr>
        <p:pic>
          <p:nvPicPr>
            <p:cNvPr id="173" name="Shape 173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152499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4" name="Shape 174"/>
            <p:cNvPicPr preferRelativeResize="0"/>
            <p:nvPr/>
          </p:nvPicPr>
          <p:blipFill rotWithShape="1">
            <a:blip r:embed="rId3">
              <a:alphaModFix/>
            </a:blip>
            <a:srcRect b="40500"/>
            <a:stretch/>
          </p:blipFill>
          <p:spPr>
            <a:xfrm>
              <a:off x="6095649" y="2637800"/>
              <a:ext cx="1131150" cy="6730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75" name="Shape 175"/>
          <p:cNvPicPr preferRelativeResize="0"/>
          <p:nvPr/>
        </p:nvPicPr>
        <p:blipFill rotWithShape="1">
          <a:blip r:embed="rId3">
            <a:alphaModFix/>
          </a:blip>
          <a:srcRect b="40500"/>
          <a:stretch/>
        </p:blipFill>
        <p:spPr>
          <a:xfrm>
            <a:off x="4075949" y="4508883"/>
            <a:ext cx="1131150" cy="673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7776" y="2891606"/>
            <a:ext cx="935100" cy="93507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7" name="Shape 177"/>
          <p:cNvCxnSpPr/>
          <p:nvPr/>
        </p:nvCxnSpPr>
        <p:spPr>
          <a:xfrm rot="10800000" flipH="1">
            <a:off x="3079375" y="3421507"/>
            <a:ext cx="882900" cy="16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78" name="Shape 178"/>
          <p:cNvCxnSpPr/>
          <p:nvPr/>
        </p:nvCxnSpPr>
        <p:spPr>
          <a:xfrm>
            <a:off x="3801750" y="2745857"/>
            <a:ext cx="314400" cy="2274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79" name="Shape 179"/>
          <p:cNvCxnSpPr/>
          <p:nvPr/>
        </p:nvCxnSpPr>
        <p:spPr>
          <a:xfrm flipH="1">
            <a:off x="4957525" y="2739182"/>
            <a:ext cx="309000" cy="234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cxnSp>
        <p:nvCxnSpPr>
          <p:cNvPr id="180" name="Shape 180"/>
          <p:cNvCxnSpPr/>
          <p:nvPr/>
        </p:nvCxnSpPr>
        <p:spPr>
          <a:xfrm rot="10800000">
            <a:off x="5168375" y="3421507"/>
            <a:ext cx="882900" cy="167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dot"/>
            <a:round/>
            <a:headEnd type="triangle" w="lg" len="lg"/>
            <a:tailEnd type="triangle" w="lg" len="lg"/>
          </a:ln>
        </p:spPr>
      </p:cxnSp>
      <p:sp>
        <p:nvSpPr>
          <p:cNvPr id="181" name="Shape 181"/>
          <p:cNvSpPr/>
          <p:nvPr/>
        </p:nvSpPr>
        <p:spPr>
          <a:xfrm>
            <a:off x="4396746" y="3869532"/>
            <a:ext cx="93900" cy="468200"/>
          </a:xfrm>
          <a:custGeom>
            <a:avLst/>
            <a:gdLst/>
            <a:ahLst/>
            <a:cxnLst/>
            <a:rect l="0" t="0" r="0" b="0"/>
            <a:pathLst>
              <a:path w="3756" h="18728" extrusionOk="0">
                <a:moveTo>
                  <a:pt x="3489" y="18728"/>
                </a:moveTo>
                <a:cubicBezTo>
                  <a:pt x="2909" y="17301"/>
                  <a:pt x="-33" y="13288"/>
                  <a:pt x="11" y="10167"/>
                </a:cubicBezTo>
                <a:cubicBezTo>
                  <a:pt x="55" y="7045"/>
                  <a:pt x="3131" y="1694"/>
                  <a:pt x="3756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82" name="Shape 182"/>
          <p:cNvSpPr/>
          <p:nvPr/>
        </p:nvSpPr>
        <p:spPr>
          <a:xfrm rot="10800000">
            <a:off x="4594571" y="3869532"/>
            <a:ext cx="93900" cy="468200"/>
          </a:xfrm>
          <a:custGeom>
            <a:avLst/>
            <a:gdLst/>
            <a:ahLst/>
            <a:cxnLst/>
            <a:rect l="0" t="0" r="0" b="0"/>
            <a:pathLst>
              <a:path w="3756" h="18728" extrusionOk="0">
                <a:moveTo>
                  <a:pt x="3489" y="18728"/>
                </a:moveTo>
                <a:cubicBezTo>
                  <a:pt x="2909" y="17301"/>
                  <a:pt x="-33" y="13288"/>
                  <a:pt x="11" y="10167"/>
                </a:cubicBezTo>
                <a:cubicBezTo>
                  <a:pt x="55" y="7045"/>
                  <a:pt x="3131" y="1694"/>
                  <a:pt x="3756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83" name="Shape 183"/>
          <p:cNvSpPr/>
          <p:nvPr/>
        </p:nvSpPr>
        <p:spPr>
          <a:xfrm>
            <a:off x="4791651" y="2859557"/>
            <a:ext cx="662175" cy="1464800"/>
          </a:xfrm>
          <a:custGeom>
            <a:avLst/>
            <a:gdLst/>
            <a:ahLst/>
            <a:cxnLst/>
            <a:rect l="0" t="0" r="0" b="0"/>
            <a:pathLst>
              <a:path w="26487" h="58592" extrusionOk="0">
                <a:moveTo>
                  <a:pt x="0" y="58592"/>
                </a:moveTo>
                <a:cubicBezTo>
                  <a:pt x="3433" y="53776"/>
                  <a:pt x="16186" y="39462"/>
                  <a:pt x="20601" y="29697"/>
                </a:cubicBezTo>
                <a:cubicBezTo>
                  <a:pt x="25015" y="19931"/>
                  <a:pt x="25506" y="4949"/>
                  <a:pt x="26487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none" w="lg" len="lg"/>
            <a:tailEnd type="triangle" w="lg" len="lg"/>
          </a:ln>
        </p:spPr>
      </p:sp>
      <p:sp>
        <p:nvSpPr>
          <p:cNvPr id="184" name="Shape 184"/>
          <p:cNvSpPr/>
          <p:nvPr/>
        </p:nvSpPr>
        <p:spPr>
          <a:xfrm>
            <a:off x="4952176" y="2886307"/>
            <a:ext cx="648775" cy="1491550"/>
          </a:xfrm>
          <a:custGeom>
            <a:avLst/>
            <a:gdLst/>
            <a:ahLst/>
            <a:cxnLst/>
            <a:rect l="0" t="0" r="0" b="0"/>
            <a:pathLst>
              <a:path w="25951" h="59662" extrusionOk="0">
                <a:moveTo>
                  <a:pt x="0" y="59662"/>
                </a:moveTo>
                <a:cubicBezTo>
                  <a:pt x="3433" y="54668"/>
                  <a:pt x="16275" y="39641"/>
                  <a:pt x="20601" y="29698"/>
                </a:cubicBezTo>
                <a:cubicBezTo>
                  <a:pt x="24926" y="19754"/>
                  <a:pt x="25059" y="4949"/>
                  <a:pt x="25951" y="0"/>
                </a:cubicBezTo>
              </a:path>
            </a:pathLst>
          </a:custGeom>
          <a:noFill/>
          <a:ln w="19050" cap="flat" cmpd="sng">
            <a:solidFill>
              <a:srgbClr val="3D85C6"/>
            </a:solidFill>
            <a:prstDash val="solid"/>
            <a:round/>
            <a:headEnd type="triangle" w="lg" len="lg"/>
            <a:tailEnd type="none" w="lg" len="lg"/>
          </a:ln>
        </p:spPr>
      </p:sp>
      <p:sp>
        <p:nvSpPr>
          <p:cNvPr id="185" name="Shape 185"/>
          <p:cNvSpPr txBox="1">
            <a:spLocks noGrp="1"/>
          </p:cNvSpPr>
          <p:nvPr>
            <p:ph type="title"/>
          </p:nvPr>
        </p:nvSpPr>
        <p:spPr>
          <a:xfrm>
            <a:off x="381225" y="1636707"/>
            <a:ext cx="2564400" cy="572700"/>
          </a:xfrm>
          <a:prstGeom prst="rect">
            <a:avLst/>
          </a:prstGeom>
        </p:spPr>
        <p:txBody>
          <a:bodyPr vert="horz" wrap="square" lIns="91425" tIns="91425" rIns="91425" bIns="91425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spcBef>
                <a:spcPts val="0"/>
              </a:spcBef>
            </a:pPr>
            <a:r>
              <a:rPr lang="en" sz="2400">
                <a:latin typeface="Montserrat"/>
                <a:ea typeface="Montserrat"/>
                <a:cs typeface="Montserrat"/>
                <a:sym typeface="Montserrat"/>
              </a:rPr>
              <a:t>Napster (1999)</a:t>
            </a:r>
          </a:p>
        </p:txBody>
      </p:sp>
      <p:pic>
        <p:nvPicPr>
          <p:cNvPr id="186" name="Shape 1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0326" y="3949126"/>
            <a:ext cx="308999" cy="3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7" name="Shape 1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37051" y="2096926"/>
            <a:ext cx="308999" cy="308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Shape 18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6151" y="3989933"/>
            <a:ext cx="227399" cy="227399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/>
          <p:nvPr/>
        </p:nvSpPr>
        <p:spPr>
          <a:xfrm>
            <a:off x="450750" y="4217332"/>
            <a:ext cx="2984400" cy="838762"/>
          </a:xfrm>
          <a:prstGeom prst="roundRect">
            <a:avLst>
              <a:gd name="adj" fmla="val 16667"/>
            </a:avLst>
          </a:prstGeom>
          <a:solidFill>
            <a:srgbClr val="E0666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algn="ctr">
              <a:spcBef>
                <a:spcPts val="0"/>
              </a:spcBef>
            </a:pP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Problema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– server </a:t>
            </a: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centralizat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pentru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indexarea</a:t>
            </a: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dirty="0" err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datelor</a:t>
            </a:r>
            <a:endParaRPr lang="en" dirty="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90" name="Shape 190"/>
          <p:cNvSpPr/>
          <p:nvPr/>
        </p:nvSpPr>
        <p:spPr>
          <a:xfrm>
            <a:off x="450750" y="5167682"/>
            <a:ext cx="2984400" cy="643800"/>
          </a:xfrm>
          <a:prstGeom prst="roundRect">
            <a:avLst>
              <a:gd name="adj" fmla="val 16667"/>
            </a:avLst>
          </a:prstGeom>
          <a:solidFill>
            <a:srgbClr val="3D85C6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n"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Solutia - Distributed hash table</a:t>
            </a:r>
          </a:p>
        </p:txBody>
      </p:sp>
      <p:pic>
        <p:nvPicPr>
          <p:cNvPr id="191" name="Shape 19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7401" y="4337742"/>
            <a:ext cx="1583825" cy="446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Shape 19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532324" y="4858236"/>
            <a:ext cx="1509776" cy="743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Shape 19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71867" y="4825577"/>
            <a:ext cx="1583833" cy="7430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15642652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5262</TotalTime>
  <Words>3615</Words>
  <Application>Microsoft Macintosh PowerPoint</Application>
  <PresentationFormat>On-screen Show (4:3)</PresentationFormat>
  <Paragraphs>1085</Paragraphs>
  <Slides>81</Slides>
  <Notes>72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81</vt:i4>
      </vt:variant>
    </vt:vector>
  </HeadingPairs>
  <TitlesOfParts>
    <vt:vector size="93" baseType="lpstr">
      <vt:lpstr>Arial</vt:lpstr>
      <vt:lpstr>Arial Regular</vt:lpstr>
      <vt:lpstr>Consolas</vt:lpstr>
      <vt:lpstr>Courier</vt:lpstr>
      <vt:lpstr>Courier New</vt:lpstr>
      <vt:lpstr>Helvetica</vt:lpstr>
      <vt:lpstr>Montserrat</vt:lpstr>
      <vt:lpstr>Roboto</vt:lpstr>
      <vt:lpstr>Tahoma</vt:lpstr>
      <vt:lpstr>Times New Roman</vt:lpstr>
      <vt:lpstr>Wingdings</vt:lpstr>
      <vt:lpstr>Standarddesign</vt:lpstr>
      <vt:lpstr>Algoritmi Paraleli și Distribuiți  Algoritmi peer-to-peer</vt:lpstr>
      <vt:lpstr>Peer-to-peer (P2P)</vt:lpstr>
      <vt:lpstr>Ce este un sistem Peer-to-Peer (P2P)?</vt:lpstr>
      <vt:lpstr>Peer-to-peer (P2P)</vt:lpstr>
      <vt:lpstr>Peer-to-peer (P2P)</vt:lpstr>
      <vt:lpstr>Peer-to-peer (P2P)</vt:lpstr>
      <vt:lpstr>Peer-to-peer (P2P)</vt:lpstr>
      <vt:lpstr>PowerPoint Presentation</vt:lpstr>
      <vt:lpstr>Peer-to-peer (P2P)</vt:lpstr>
      <vt:lpstr>Distributed Hash Tables (DHT)</vt:lpstr>
      <vt:lpstr>Distributed Hash Tables (DHT)</vt:lpstr>
      <vt:lpstr>Distributed Hash Tables (DHT)</vt:lpstr>
      <vt:lpstr>Distributed Hash Tables</vt:lpstr>
      <vt:lpstr>BitTorrent peste DHT</vt:lpstr>
      <vt:lpstr>Chord: un DHT performant</vt:lpstr>
      <vt:lpstr>PowerPoint Presentation</vt:lpstr>
      <vt:lpstr>Algoritmul Chord pentru lookup</vt:lpstr>
      <vt:lpstr>Chord – DHT eficient</vt:lpstr>
      <vt:lpstr>Chord</vt:lpstr>
      <vt:lpstr>Chord</vt:lpstr>
      <vt:lpstr>Chord</vt:lpstr>
      <vt:lpstr>Identificatori Chord</vt:lpstr>
      <vt:lpstr>Chord (distributia cheilor)</vt:lpstr>
      <vt:lpstr>Chord (distributia cheilor)</vt:lpstr>
      <vt:lpstr>Consistent hashing [Karger ‘97]</vt:lpstr>
      <vt:lpstr>Chord: Successor pointers</vt:lpstr>
      <vt:lpstr>Basic lookup</vt:lpstr>
      <vt:lpstr>Simple lookup algorithm</vt:lpstr>
      <vt:lpstr>Imbunatatirea performantei</vt:lpstr>
      <vt:lpstr>“Finger table” permite operatii de lookup in timp log N</vt:lpstr>
      <vt:lpstr>Finger i redirecteaza catre succesorul lui n+2i</vt:lpstr>
      <vt:lpstr>Implicatii ale tabelei finger</vt:lpstr>
      <vt:lpstr>Lookup with finger table</vt:lpstr>
      <vt:lpstr>Chord</vt:lpstr>
      <vt:lpstr>Chord</vt:lpstr>
      <vt:lpstr>Chord</vt:lpstr>
      <vt:lpstr>Chord</vt:lpstr>
      <vt:lpstr>Chord</vt:lpstr>
      <vt:lpstr>Chord</vt:lpstr>
      <vt:lpstr>Asadar... Chord Lookup</vt:lpstr>
      <vt:lpstr>Chord - Lookup</vt:lpstr>
      <vt:lpstr>Chord - Lookup</vt:lpstr>
      <vt:lpstr>Chord - Lookup</vt:lpstr>
      <vt:lpstr>Chord - Lookup</vt:lpstr>
      <vt:lpstr>Chord - Lookup</vt:lpstr>
      <vt:lpstr>Joining: Linked list insert</vt:lpstr>
      <vt:lpstr>Join (2)</vt:lpstr>
      <vt:lpstr>Join (3)</vt:lpstr>
      <vt:lpstr>Mesajele notify mentin predecesorii</vt:lpstr>
      <vt:lpstr>Mesajele stabilize fixeaza succesorii</vt:lpstr>
      <vt:lpstr>Failures may cause incorrect lookup</vt:lpstr>
      <vt:lpstr>Exemplu: Chord - Joins + Stabilization</vt:lpstr>
      <vt:lpstr>Chord - Joins + Stabilization</vt:lpstr>
      <vt:lpstr>Chord - Joins + Stabilization</vt:lpstr>
      <vt:lpstr>Chord - Joins + Stabilization</vt:lpstr>
      <vt:lpstr>Chord - Joins + Stabilization</vt:lpstr>
      <vt:lpstr>Chord - Joins + Stabilization</vt:lpstr>
      <vt:lpstr>Chord - Failure + Replication</vt:lpstr>
      <vt:lpstr>PowerPoint Presentation</vt:lpstr>
      <vt:lpstr>PowerPoint Presentation</vt:lpstr>
      <vt:lpstr>PowerPoint Presentation</vt:lpstr>
      <vt:lpstr>PowerPoint Presentation</vt:lpstr>
      <vt:lpstr>Topologii de rutare in spatele unor DHT</vt:lpstr>
      <vt:lpstr>Proximity + Resilience</vt:lpstr>
      <vt:lpstr>Topologii de rutare in spatele unor DHT</vt:lpstr>
      <vt:lpstr>Topologii de rutare in spatele unor DHT - Arbore</vt:lpstr>
      <vt:lpstr>Topologii de rutare in spatele unor DHT - Arbore</vt:lpstr>
      <vt:lpstr>Topologii de rutare in spatele unor DHT - Arbore</vt:lpstr>
      <vt:lpstr>Topologii de rutare in spatele unor DHT - Hipercub</vt:lpstr>
      <vt:lpstr>Topologii de rutare in spatele unor DHT - Hipercub</vt:lpstr>
      <vt:lpstr>Topologii de rutare in spatele unor DHT - Inel</vt:lpstr>
      <vt:lpstr>Topologii de rutare in spatele unor DHT - Inel</vt:lpstr>
      <vt:lpstr>BitTorrent</vt:lpstr>
      <vt:lpstr>Exemplu: BitTorrent</vt:lpstr>
      <vt:lpstr>BitTorrent Protocol (2)</vt:lpstr>
      <vt:lpstr>BitTorrent Protocol (3)</vt:lpstr>
      <vt:lpstr>BitTorrent Protocol (5)</vt:lpstr>
      <vt:lpstr>Cooperative storage with a DHT</vt:lpstr>
      <vt:lpstr>BitTorrent si DHT</vt:lpstr>
      <vt:lpstr>La ce foloseste un DHT pentru BitTorrent?</vt:lpstr>
      <vt:lpstr>Sumar</vt:lpstr>
    </vt:vector>
  </TitlesOfParts>
  <Manager/>
  <Company>University Politehnica of Bucharest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APD - Curs practic 07</dc:title>
  <dc:subject>Algoritmi P2P</dc:subject>
  <dc:creator>Ciprian Dobre</dc:creator>
  <cp:keywords/>
  <dc:description/>
  <cp:lastModifiedBy>Ciprian Mihai DOBRE (24408)</cp:lastModifiedBy>
  <cp:revision>869</cp:revision>
  <cp:lastPrinted>2019-09-24T17:29:59Z</cp:lastPrinted>
  <dcterms:created xsi:type="dcterms:W3CDTF">2004-11-16T16:03:16Z</dcterms:created>
  <dcterms:modified xsi:type="dcterms:W3CDTF">2020-01-10T12:35:48Z</dcterms:modified>
  <cp:category/>
</cp:coreProperties>
</file>